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8"/>
  </p:notesMasterIdLst>
  <p:sldIdLst>
    <p:sldId id="256" r:id="rId2"/>
    <p:sldId id="260" r:id="rId3"/>
    <p:sldId id="262" r:id="rId4"/>
    <p:sldId id="265" r:id="rId5"/>
    <p:sldId id="324" r:id="rId6"/>
    <p:sldId id="330" r:id="rId7"/>
    <p:sldId id="292" r:id="rId8"/>
    <p:sldId id="325" r:id="rId9"/>
    <p:sldId id="275" r:id="rId10"/>
    <p:sldId id="326" r:id="rId11"/>
    <p:sldId id="327" r:id="rId12"/>
    <p:sldId id="329" r:id="rId13"/>
    <p:sldId id="328" r:id="rId14"/>
    <p:sldId id="306" r:id="rId15"/>
    <p:sldId id="290" r:id="rId16"/>
    <p:sldId id="303" r:id="rId17"/>
  </p:sldIdLst>
  <p:sldSz cx="9144000" cy="5143500" type="screen16x9"/>
  <p:notesSz cx="6858000" cy="9144000"/>
  <p:embeddedFontLst>
    <p:embeddedFont>
      <p:font typeface="Open Sans" panose="020B0604020202020204" charset="0"/>
      <p:regular r:id="rId19"/>
    </p:embeddedFont>
    <p:embeddedFont>
      <p:font typeface="Oswald" panose="020B0604020202020204" charset="0"/>
      <p:regular r:id="rId20"/>
      <p:bold r:id="rId21"/>
    </p:embeddedFont>
    <p:embeddedFont>
      <p:font typeface="Calibri" panose="020F0502020204030204" pitchFamily="34" charset="0"/>
      <p:regular r:id="rId22"/>
      <p:bold r:id="rId23"/>
      <p:italic r:id="rId24"/>
      <p:boldItalic r:id="rId25"/>
    </p:embeddedFont>
    <p:embeddedFont>
      <p:font typeface="Fira Code" panose="020B0604020202020204" charset="0"/>
      <p:regular r:id="rId26"/>
      <p:bold r:id="rId27"/>
    </p:embeddedFont>
    <p:embeddedFont>
      <p:font typeface="Fira Code Light" panose="020B0604020202020204" charset="0"/>
      <p:regular r:id="rId28"/>
      <p:bold r:id="rId29"/>
    </p:embeddedFont>
    <p:embeddedFont>
      <p:font typeface="Bebas Neue" panose="020B060402020202020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C5FD88-1FBC-4601-974A-264DF83C4024}">
  <a:tblStyle styleId="{01C5FD88-1FBC-4601-974A-264DF83C40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275747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267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275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093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525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fad8134ee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fad8134ee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083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fad8134eea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fad8134eea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14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fad8134eea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fad8134eea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699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fad8134eea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fad8134eea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699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65840171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6584017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20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371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65840171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f65840171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786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7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905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722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970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848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0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26425" y="30906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82"/>
        <p:cNvGrpSpPr/>
        <p:nvPr/>
      </p:nvGrpSpPr>
      <p:grpSpPr>
        <a:xfrm>
          <a:off x="0" y="0"/>
          <a:ext cx="0" cy="0"/>
          <a:chOff x="0" y="0"/>
          <a:chExt cx="0" cy="0"/>
        </a:xfrm>
      </p:grpSpPr>
      <p:sp>
        <p:nvSpPr>
          <p:cNvPr id="283" name="Google Shape;283;p25"/>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284" name="Google Shape;284;p25"/>
          <p:cNvGrpSpPr/>
          <p:nvPr/>
        </p:nvGrpSpPr>
        <p:grpSpPr>
          <a:xfrm>
            <a:off x="286625" y="3999999"/>
            <a:ext cx="145867" cy="958251"/>
            <a:chOff x="286625" y="3923799"/>
            <a:chExt cx="145867" cy="958251"/>
          </a:xfrm>
        </p:grpSpPr>
        <p:sp>
          <p:nvSpPr>
            <p:cNvPr id="285" name="Google Shape;285;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25"/>
            <p:cNvGrpSpPr/>
            <p:nvPr/>
          </p:nvGrpSpPr>
          <p:grpSpPr>
            <a:xfrm>
              <a:off x="298112" y="4342643"/>
              <a:ext cx="110182" cy="126862"/>
              <a:chOff x="281100" y="2027800"/>
              <a:chExt cx="140700" cy="162000"/>
            </a:xfrm>
          </p:grpSpPr>
          <p:sp>
            <p:nvSpPr>
              <p:cNvPr id="287" name="Google Shape;287;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5"/>
              <p:cNvGrpSpPr/>
              <p:nvPr/>
            </p:nvGrpSpPr>
            <p:grpSpPr>
              <a:xfrm>
                <a:off x="308875" y="2088450"/>
                <a:ext cx="85200" cy="40700"/>
                <a:chOff x="308875" y="2087000"/>
                <a:chExt cx="85200" cy="40700"/>
              </a:xfrm>
            </p:grpSpPr>
            <p:cxnSp>
              <p:nvCxnSpPr>
                <p:cNvPr id="289" name="Google Shape;289;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91" name="Google Shape;291;p25"/>
            <p:cNvGrpSpPr/>
            <p:nvPr/>
          </p:nvGrpSpPr>
          <p:grpSpPr>
            <a:xfrm>
              <a:off x="286625" y="3923799"/>
              <a:ext cx="133200" cy="133200"/>
              <a:chOff x="286625" y="3648899"/>
              <a:chExt cx="133200" cy="133200"/>
            </a:xfrm>
          </p:grpSpPr>
          <p:sp>
            <p:nvSpPr>
              <p:cNvPr id="292" name="Google Shape;292;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25">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95" name="Google Shape;295;p25"/>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5"/>
          <p:cNvGrpSpPr/>
          <p:nvPr/>
        </p:nvGrpSpPr>
        <p:grpSpPr>
          <a:xfrm>
            <a:off x="8424000" y="209250"/>
            <a:ext cx="433550" cy="78899"/>
            <a:chOff x="8424000" y="285450"/>
            <a:chExt cx="433550" cy="78899"/>
          </a:xfrm>
        </p:grpSpPr>
        <p:cxnSp>
          <p:nvCxnSpPr>
            <p:cNvPr id="297" name="Google Shape;297;p2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98" name="Google Shape;298;p2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5"/>
            <p:cNvGrpSpPr/>
            <p:nvPr/>
          </p:nvGrpSpPr>
          <p:grpSpPr>
            <a:xfrm>
              <a:off x="8785929" y="285450"/>
              <a:ext cx="71621" cy="78899"/>
              <a:chOff x="3621700" y="273825"/>
              <a:chExt cx="100875" cy="111125"/>
            </a:xfrm>
          </p:grpSpPr>
          <p:cxnSp>
            <p:nvCxnSpPr>
              <p:cNvPr id="300" name="Google Shape;300;p2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01" name="Google Shape;301;p2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02" name="Google Shape;302;p25"/>
          <p:cNvGrpSpPr/>
          <p:nvPr/>
        </p:nvGrpSpPr>
        <p:grpSpPr>
          <a:xfrm>
            <a:off x="299286" y="189025"/>
            <a:ext cx="133205" cy="119344"/>
            <a:chOff x="222150" y="185025"/>
            <a:chExt cx="170100" cy="152400"/>
          </a:xfrm>
        </p:grpSpPr>
        <p:cxnSp>
          <p:nvCxnSpPr>
            <p:cNvPr id="303" name="Google Shape;303;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4" name="Google Shape;304;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5" name="Google Shape;305;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26">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21" name="Google Shape;321;p2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24" name="Google Shape;324;p2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7" name="Google Shape;327;p2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8" name="Google Shape;328;p2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 name="Google Shape;341;p27">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45" name="Google Shape;345;p2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48" name="Google Shape;348;p2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1" name="Google Shape;351;p2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2" name="Google Shape;352;p2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name="adj" fmla="val 0"/>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298575" y="1546875"/>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298575" y="2078800"/>
              <a:ext cx="1066200" cy="999900"/>
            </a:xfrm>
            <a:prstGeom prst="roundRect">
              <a:avLst>
                <a:gd name="adj" fmla="val 7939"/>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6298575" y="3140800"/>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l="50000" t="50000" r="50000" b="50000"/>
                </a:path>
                <a:tileRect/>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2"/>
        <p:cNvGrpSpPr/>
        <p:nvPr/>
      </p:nvGrpSpPr>
      <p:grpSpPr>
        <a:xfrm>
          <a:off x="0" y="0"/>
          <a:ext cx="0" cy="0"/>
          <a:chOff x="0" y="0"/>
          <a:chExt cx="0" cy="0"/>
        </a:xfrm>
      </p:grpSpPr>
      <p:sp>
        <p:nvSpPr>
          <p:cNvPr id="73" name="Google Shape;73;p8"/>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txBox="1">
            <a:spLocks noGrp="1"/>
          </p:cNvSpPr>
          <p:nvPr>
            <p:ph type="title"/>
          </p:nvPr>
        </p:nvSpPr>
        <p:spPr>
          <a:xfrm>
            <a:off x="948600" y="1214800"/>
            <a:ext cx="5883600" cy="272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75" name="Google Shape;75;p8"/>
          <p:cNvGrpSpPr/>
          <p:nvPr/>
        </p:nvGrpSpPr>
        <p:grpSpPr>
          <a:xfrm>
            <a:off x="8424000" y="209250"/>
            <a:ext cx="433550" cy="78899"/>
            <a:chOff x="8424000" y="285450"/>
            <a:chExt cx="433550" cy="78899"/>
          </a:xfrm>
        </p:grpSpPr>
        <p:cxnSp>
          <p:nvCxnSpPr>
            <p:cNvPr id="76" name="Google Shape;76;p8"/>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77" name="Google Shape;77;p8"/>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8"/>
            <p:cNvGrpSpPr/>
            <p:nvPr/>
          </p:nvGrpSpPr>
          <p:grpSpPr>
            <a:xfrm>
              <a:off x="8785929" y="285450"/>
              <a:ext cx="71621" cy="78899"/>
              <a:chOff x="3621700" y="273825"/>
              <a:chExt cx="100875" cy="111125"/>
            </a:xfrm>
          </p:grpSpPr>
          <p:cxnSp>
            <p:nvCxnSpPr>
              <p:cNvPr id="79" name="Google Shape;79;p8"/>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80" name="Google Shape;80;p8"/>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extLst>
      <p:ext uri="{BB962C8B-B14F-4D97-AF65-F5344CB8AC3E}">
        <p14:creationId xmlns:p14="http://schemas.microsoft.com/office/powerpoint/2010/main" val="1406791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6209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subTitle" idx="1"/>
          </p:nvPr>
        </p:nvSpPr>
        <p:spPr>
          <a:xfrm>
            <a:off x="1149300" y="2465950"/>
            <a:ext cx="2944500" cy="462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3" name="Google Shape;43;p5"/>
          <p:cNvSpPr txBox="1">
            <a:spLocks noGrp="1"/>
          </p:cNvSpPr>
          <p:nvPr>
            <p:ph type="subTitle" idx="2"/>
          </p:nvPr>
        </p:nvSpPr>
        <p:spPr>
          <a:xfrm>
            <a:off x="5126400" y="2558050"/>
            <a:ext cx="2944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 name="Google Shape;44;p5"/>
          <p:cNvSpPr txBox="1">
            <a:spLocks noGrp="1"/>
          </p:cNvSpPr>
          <p:nvPr>
            <p:ph type="subTitle" idx="3"/>
          </p:nvPr>
        </p:nvSpPr>
        <p:spPr>
          <a:xfrm>
            <a:off x="11493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4"/>
          </p:nvPr>
        </p:nvSpPr>
        <p:spPr>
          <a:xfrm>
            <a:off x="50502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49" name="Google Shape;49;p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52" name="Google Shape;52;p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8" name="Google Shape;58;p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61" name="Google Shape;61;p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Font typeface="Open Sans"/>
              <a:buChar char="●"/>
              <a:defRPr sz="14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68" name="Google Shape;68;p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71" name="Google Shape;71;p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9"/>
          <p:cNvSpPr txBox="1">
            <a:spLocks noGrp="1"/>
          </p:cNvSpPr>
          <p:nvPr>
            <p:ph type="subTitle" idx="1"/>
          </p:nvPr>
        </p:nvSpPr>
        <p:spPr>
          <a:xfrm>
            <a:off x="4437900" y="2183600"/>
            <a:ext cx="3617700" cy="1588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87" name="Google Shape;87;p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0" name="Google Shape;90;p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title" idx="2" hasCustomPrompt="1"/>
          </p:nvPr>
        </p:nvSpPr>
        <p:spPr>
          <a:xfrm>
            <a:off x="123562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
          </p:nvPr>
        </p:nvSpPr>
        <p:spPr>
          <a:xfrm>
            <a:off x="213862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13"/>
          <p:cNvSpPr txBox="1">
            <a:spLocks noGrp="1"/>
          </p:cNvSpPr>
          <p:nvPr>
            <p:ph type="title" idx="4" hasCustomPrompt="1"/>
          </p:nvPr>
        </p:nvSpPr>
        <p:spPr>
          <a:xfrm>
            <a:off x="473557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5"/>
          </p:nvPr>
        </p:nvSpPr>
        <p:spPr>
          <a:xfrm>
            <a:off x="557197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7" hasCustomPrompt="1"/>
          </p:nvPr>
        </p:nvSpPr>
        <p:spPr>
          <a:xfrm>
            <a:off x="123562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8"/>
          </p:nvPr>
        </p:nvSpPr>
        <p:spPr>
          <a:xfrm>
            <a:off x="213862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13" hasCustomPrompt="1"/>
          </p:nvPr>
        </p:nvSpPr>
        <p:spPr>
          <a:xfrm>
            <a:off x="473557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4"/>
          </p:nvPr>
        </p:nvSpPr>
        <p:spPr>
          <a:xfrm>
            <a:off x="557197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27" name="Google Shape;127;p1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30" name="Google Shape;130;p1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51"/>
        <p:cNvGrpSpPr/>
        <p:nvPr/>
      </p:nvGrpSpPr>
      <p:grpSpPr>
        <a:xfrm>
          <a:off x="0" y="0"/>
          <a:ext cx="0" cy="0"/>
          <a:chOff x="0" y="0"/>
          <a:chExt cx="0" cy="0"/>
        </a:xfrm>
      </p:grpSpPr>
      <p:sp>
        <p:nvSpPr>
          <p:cNvPr id="152" name="Google Shape;152;p16"/>
          <p:cNvSpPr/>
          <p:nvPr/>
        </p:nvSpPr>
        <p:spPr>
          <a:xfrm>
            <a:off x="720000" y="5512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txBox="1">
            <a:spLocks noGrp="1"/>
          </p:cNvSpPr>
          <p:nvPr>
            <p:ph type="subTitle" idx="1"/>
          </p:nvPr>
        </p:nvSpPr>
        <p:spPr>
          <a:xfrm>
            <a:off x="4512026" y="2815650"/>
            <a:ext cx="37920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6"/>
          <p:cNvSpPr txBox="1">
            <a:spLocks noGrp="1"/>
          </p:cNvSpPr>
          <p:nvPr>
            <p:ph type="title"/>
          </p:nvPr>
        </p:nvSpPr>
        <p:spPr>
          <a:xfrm>
            <a:off x="4512025" y="1294325"/>
            <a:ext cx="3792000" cy="1521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5" name="Google Shape;155;p16"/>
          <p:cNvGrpSpPr/>
          <p:nvPr/>
        </p:nvGrpSpPr>
        <p:grpSpPr>
          <a:xfrm>
            <a:off x="8424000" y="209250"/>
            <a:ext cx="433550" cy="78899"/>
            <a:chOff x="8424000" y="285450"/>
            <a:chExt cx="433550" cy="78899"/>
          </a:xfrm>
        </p:grpSpPr>
        <p:cxnSp>
          <p:nvCxnSpPr>
            <p:cNvPr id="156" name="Google Shape;156;p1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57" name="Google Shape;157;p1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6"/>
            <p:cNvGrpSpPr/>
            <p:nvPr/>
          </p:nvGrpSpPr>
          <p:grpSpPr>
            <a:xfrm>
              <a:off x="8785929" y="285450"/>
              <a:ext cx="71621" cy="78899"/>
              <a:chOff x="3621700" y="273825"/>
              <a:chExt cx="100875" cy="111125"/>
            </a:xfrm>
          </p:grpSpPr>
          <p:cxnSp>
            <p:nvCxnSpPr>
              <p:cNvPr id="159" name="Google Shape;159;p1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60" name="Google Shape;160;p1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56"/>
        <p:cNvGrpSpPr/>
        <p:nvPr/>
      </p:nvGrpSpPr>
      <p:grpSpPr>
        <a:xfrm>
          <a:off x="0" y="0"/>
          <a:ext cx="0" cy="0"/>
          <a:chOff x="0" y="0"/>
          <a:chExt cx="0" cy="0"/>
        </a:xfrm>
      </p:grpSpPr>
      <p:sp>
        <p:nvSpPr>
          <p:cNvPr id="257" name="Google Shape;257;p2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txBox="1">
            <a:spLocks noGrp="1"/>
          </p:cNvSpPr>
          <p:nvPr>
            <p:ph type="title" hasCustomPrompt="1"/>
          </p:nvPr>
        </p:nvSpPr>
        <p:spPr>
          <a:xfrm>
            <a:off x="1024800" y="976100"/>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9" name="Google Shape;259;p23"/>
          <p:cNvSpPr txBox="1">
            <a:spLocks noGrp="1"/>
          </p:cNvSpPr>
          <p:nvPr>
            <p:ph type="subTitle" idx="1"/>
          </p:nvPr>
        </p:nvSpPr>
        <p:spPr>
          <a:xfrm>
            <a:off x="1024800" y="1627026"/>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3"/>
          <p:cNvSpPr txBox="1">
            <a:spLocks noGrp="1"/>
          </p:cNvSpPr>
          <p:nvPr>
            <p:ph type="title" idx="2" hasCustomPrompt="1"/>
          </p:nvPr>
        </p:nvSpPr>
        <p:spPr>
          <a:xfrm>
            <a:off x="2138250" y="2114836"/>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1" name="Google Shape;261;p23"/>
          <p:cNvSpPr txBox="1">
            <a:spLocks noGrp="1"/>
          </p:cNvSpPr>
          <p:nvPr>
            <p:ph type="subTitle" idx="3"/>
          </p:nvPr>
        </p:nvSpPr>
        <p:spPr>
          <a:xfrm>
            <a:off x="2138250" y="2765660"/>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3"/>
          <p:cNvSpPr txBox="1">
            <a:spLocks noGrp="1"/>
          </p:cNvSpPr>
          <p:nvPr>
            <p:ph type="title" idx="4" hasCustomPrompt="1"/>
          </p:nvPr>
        </p:nvSpPr>
        <p:spPr>
          <a:xfrm>
            <a:off x="3251700" y="3278901"/>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3" name="Google Shape;263;p23"/>
          <p:cNvSpPr txBox="1">
            <a:spLocks noGrp="1"/>
          </p:cNvSpPr>
          <p:nvPr>
            <p:ph type="subTitle" idx="5"/>
          </p:nvPr>
        </p:nvSpPr>
        <p:spPr>
          <a:xfrm>
            <a:off x="3251700" y="3929725"/>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64" name="Google Shape;264;p23"/>
          <p:cNvGrpSpPr/>
          <p:nvPr/>
        </p:nvGrpSpPr>
        <p:grpSpPr>
          <a:xfrm>
            <a:off x="8424000" y="209250"/>
            <a:ext cx="433550" cy="78899"/>
            <a:chOff x="8424000" y="285450"/>
            <a:chExt cx="433550" cy="78899"/>
          </a:xfrm>
        </p:grpSpPr>
        <p:cxnSp>
          <p:nvCxnSpPr>
            <p:cNvPr id="265" name="Google Shape;265;p2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66" name="Google Shape;266;p2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3"/>
            <p:cNvGrpSpPr/>
            <p:nvPr/>
          </p:nvGrpSpPr>
          <p:grpSpPr>
            <a:xfrm>
              <a:off x="8785929" y="285450"/>
              <a:ext cx="71621" cy="78899"/>
              <a:chOff x="3621700" y="273825"/>
              <a:chExt cx="100875" cy="111125"/>
            </a:xfrm>
          </p:grpSpPr>
          <p:cxnSp>
            <p:nvCxnSpPr>
              <p:cNvPr id="268" name="Google Shape;268;p2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69" name="Google Shape;269;p2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9" r:id="rId7"/>
    <p:sldLayoutId id="2147483662" r:id="rId8"/>
    <p:sldLayoutId id="2147483669" r:id="rId9"/>
    <p:sldLayoutId id="2147483671" r:id="rId10"/>
    <p:sldLayoutId id="2147483672" r:id="rId11"/>
    <p:sldLayoutId id="2147483673" r:id="rId12"/>
    <p:sldLayoutId id="214748367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6.gif"/><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6"/>
        <p:cNvGrpSpPr/>
        <p:nvPr/>
      </p:nvGrpSpPr>
      <p:grpSpPr>
        <a:xfrm>
          <a:off x="0" y="0"/>
          <a:ext cx="0" cy="0"/>
          <a:chOff x="0" y="0"/>
          <a:chExt cx="0" cy="0"/>
        </a:xfrm>
      </p:grpSpPr>
      <p:sp>
        <p:nvSpPr>
          <p:cNvPr id="399" name="Google Shape;399;p31"/>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err="1" smtClean="0"/>
              <a:t>Bài</a:t>
            </a:r>
            <a:r>
              <a:rPr lang="en-US" sz="3600" dirty="0" smtClean="0"/>
              <a:t> 3: </a:t>
            </a:r>
            <a:r>
              <a:rPr lang="en-US" sz="3600" dirty="0" err="1" smtClean="0"/>
              <a:t>Biến</a:t>
            </a:r>
            <a:r>
              <a:rPr lang="en-US" sz="3600" dirty="0" smtClean="0"/>
              <a:t>, </a:t>
            </a:r>
            <a:r>
              <a:rPr lang="en-US" sz="3600" dirty="0" err="1" smtClean="0"/>
              <a:t>Phép</a:t>
            </a:r>
            <a:r>
              <a:rPr lang="en-US" sz="3600" dirty="0" smtClean="0"/>
              <a:t> </a:t>
            </a:r>
            <a:r>
              <a:rPr lang="en-US" sz="3600" dirty="0" err="1" smtClean="0"/>
              <a:t>gán</a:t>
            </a:r>
            <a:r>
              <a:rPr lang="en-US" sz="3600" dirty="0" smtClean="0"/>
              <a:t> </a:t>
            </a:r>
            <a:r>
              <a:rPr lang="en-US" sz="3600" dirty="0" err="1" smtClean="0"/>
              <a:t>và</a:t>
            </a:r>
            <a:r>
              <a:rPr lang="en-US" sz="3600" dirty="0" smtClean="0"/>
              <a:t> </a:t>
            </a:r>
            <a:r>
              <a:rPr lang="en-US" sz="3600" dirty="0" err="1" smtClean="0"/>
              <a:t>Biểu</a:t>
            </a:r>
            <a:r>
              <a:rPr lang="en-US" sz="3600" dirty="0" smtClean="0"/>
              <a:t> </a:t>
            </a:r>
            <a:r>
              <a:rPr lang="en-US" sz="3600" dirty="0" err="1" smtClean="0"/>
              <a:t>thức</a:t>
            </a:r>
            <a:r>
              <a:rPr lang="en-US" sz="3600" dirty="0" smtClean="0"/>
              <a:t> </a:t>
            </a:r>
            <a:r>
              <a:rPr lang="en-US" sz="3600" dirty="0" err="1" smtClean="0"/>
              <a:t>số</a:t>
            </a:r>
            <a:r>
              <a:rPr lang="en-US" sz="3600" dirty="0" smtClean="0"/>
              <a:t> </a:t>
            </a:r>
            <a:r>
              <a:rPr lang="en-US" sz="3600" dirty="0" err="1" smtClean="0"/>
              <a:t>học</a:t>
            </a:r>
            <a:endParaRPr sz="3600" dirty="0"/>
          </a:p>
        </p:txBody>
      </p:sp>
      <p:grpSp>
        <p:nvGrpSpPr>
          <p:cNvPr id="400" name="Google Shape;400;p31"/>
          <p:cNvGrpSpPr/>
          <p:nvPr/>
        </p:nvGrpSpPr>
        <p:grpSpPr>
          <a:xfrm>
            <a:off x="5375029" y="1818088"/>
            <a:ext cx="2224161" cy="1884607"/>
            <a:chOff x="5375029" y="1818088"/>
            <a:chExt cx="2224161" cy="1884607"/>
          </a:xfrm>
        </p:grpSpPr>
        <p:sp>
          <p:nvSpPr>
            <p:cNvPr id="401" name="Google Shape;401;p31"/>
            <p:cNvSpPr/>
            <p:nvPr/>
          </p:nvSpPr>
          <p:spPr>
            <a:xfrm>
              <a:off x="6273950" y="3298356"/>
              <a:ext cx="426300" cy="396873"/>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6154104" y="3665446"/>
              <a:ext cx="666008" cy="37249"/>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6273950" y="3303326"/>
              <a:ext cx="426300" cy="126596"/>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375029" y="3097292"/>
              <a:ext cx="2224098" cy="218476"/>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5375029" y="1818088"/>
              <a:ext cx="2224161" cy="1289166"/>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5434356" y="1871380"/>
              <a:ext cx="2105483" cy="117197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80DFFF"/>
                </a:gs>
                <a:gs pos="100000">
                  <a:srgbClr val="318FFA">
                    <a:alpha val="71764"/>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5527258" y="1968354"/>
              <a:ext cx="677425" cy="476599"/>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5527258" y="2497898"/>
              <a:ext cx="1407769" cy="476698"/>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6257635" y="1968354"/>
              <a:ext cx="677400" cy="476599"/>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7002489" y="1968354"/>
              <a:ext cx="479554" cy="221338"/>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7002489" y="2241370"/>
              <a:ext cx="479554" cy="733225"/>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1"/>
          <p:cNvGrpSpPr/>
          <p:nvPr/>
        </p:nvGrpSpPr>
        <p:grpSpPr>
          <a:xfrm>
            <a:off x="7118242" y="1435741"/>
            <a:ext cx="795392" cy="626115"/>
            <a:chOff x="7542675" y="1392460"/>
            <a:chExt cx="879178" cy="692069"/>
          </a:xfrm>
        </p:grpSpPr>
        <p:sp>
          <p:nvSpPr>
            <p:cNvPr id="413" name="Google Shape;413;p31"/>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1"/>
            <p:cNvGrpSpPr/>
            <p:nvPr/>
          </p:nvGrpSpPr>
          <p:grpSpPr>
            <a:xfrm>
              <a:off x="7603656" y="1520706"/>
              <a:ext cx="657046" cy="305943"/>
              <a:chOff x="7603656" y="1520706"/>
              <a:chExt cx="657046" cy="305943"/>
            </a:xfrm>
          </p:grpSpPr>
          <p:sp>
            <p:nvSpPr>
              <p:cNvPr id="415" name="Google Shape;415;p31"/>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31"/>
          <p:cNvGrpSpPr/>
          <p:nvPr/>
        </p:nvGrpSpPr>
        <p:grpSpPr>
          <a:xfrm>
            <a:off x="299286" y="189025"/>
            <a:ext cx="133205" cy="119344"/>
            <a:chOff x="222150" y="185025"/>
            <a:chExt cx="170100" cy="152400"/>
          </a:xfrm>
        </p:grpSpPr>
        <p:cxnSp>
          <p:nvCxnSpPr>
            <p:cNvPr id="420" name="Google Shape;420;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1" name="Google Shape;421;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2" name="Google Shape;422;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23" name="Google Shape;423;p31"/>
          <p:cNvGrpSpPr/>
          <p:nvPr/>
        </p:nvGrpSpPr>
        <p:grpSpPr>
          <a:xfrm>
            <a:off x="5055410" y="2845326"/>
            <a:ext cx="633471" cy="733893"/>
            <a:chOff x="5055410" y="2845326"/>
            <a:chExt cx="633471" cy="733893"/>
          </a:xfrm>
        </p:grpSpPr>
        <p:grpSp>
          <p:nvGrpSpPr>
            <p:cNvPr id="424" name="Google Shape;424;p31"/>
            <p:cNvGrpSpPr/>
            <p:nvPr/>
          </p:nvGrpSpPr>
          <p:grpSpPr>
            <a:xfrm>
              <a:off x="5055410" y="2845326"/>
              <a:ext cx="633471" cy="733893"/>
              <a:chOff x="5418807" y="2497285"/>
              <a:chExt cx="700200" cy="811200"/>
            </a:xfrm>
          </p:grpSpPr>
          <p:sp>
            <p:nvSpPr>
              <p:cNvPr id="425" name="Google Shape;425;p31"/>
              <p:cNvSpPr/>
              <p:nvPr/>
            </p:nvSpPr>
            <p:spPr>
              <a:xfrm>
                <a:off x="5418807" y="2497285"/>
                <a:ext cx="700200" cy="811200"/>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1"/>
              <p:cNvGrpSpPr/>
              <p:nvPr/>
            </p:nvGrpSpPr>
            <p:grpSpPr>
              <a:xfrm>
                <a:off x="5600579" y="2592573"/>
                <a:ext cx="336576" cy="344118"/>
                <a:chOff x="3409000" y="1026975"/>
                <a:chExt cx="355075" cy="363032"/>
              </a:xfrm>
            </p:grpSpPr>
            <p:sp>
              <p:nvSpPr>
                <p:cNvPr id="427" name="Google Shape;427;p31"/>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 name="Google Shape;430;p31"/>
            <p:cNvGrpSpPr/>
            <p:nvPr/>
          </p:nvGrpSpPr>
          <p:grpSpPr>
            <a:xfrm>
              <a:off x="5195602" y="3311831"/>
              <a:ext cx="352067" cy="169406"/>
              <a:chOff x="5528432" y="2979624"/>
              <a:chExt cx="480900" cy="187251"/>
            </a:xfrm>
          </p:grpSpPr>
          <p:sp>
            <p:nvSpPr>
              <p:cNvPr id="431" name="Google Shape;431;p31"/>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31"/>
          <p:cNvGrpSpPr/>
          <p:nvPr/>
        </p:nvGrpSpPr>
        <p:grpSpPr>
          <a:xfrm>
            <a:off x="7427195" y="2464693"/>
            <a:ext cx="694832" cy="494692"/>
            <a:chOff x="3336290" y="764021"/>
            <a:chExt cx="810300" cy="576900"/>
          </a:xfrm>
        </p:grpSpPr>
        <p:sp>
          <p:nvSpPr>
            <p:cNvPr id="435" name="Google Shape;435;p31"/>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1"/>
          <p:cNvGrpSpPr/>
          <p:nvPr/>
        </p:nvGrpSpPr>
        <p:grpSpPr>
          <a:xfrm>
            <a:off x="5159411" y="1731360"/>
            <a:ext cx="999286" cy="251306"/>
            <a:chOff x="6394932" y="2541500"/>
            <a:chExt cx="959100" cy="241200"/>
          </a:xfrm>
        </p:grpSpPr>
        <p:sp>
          <p:nvSpPr>
            <p:cNvPr id="439" name="Google Shape;439;p31"/>
            <p:cNvSpPr/>
            <p:nvPr/>
          </p:nvSpPr>
          <p:spPr>
            <a:xfrm rot="-5400000">
              <a:off x="6753882" y="2182550"/>
              <a:ext cx="241200" cy="9591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rot="-5400000">
              <a:off x="6465475" y="2584700"/>
              <a:ext cx="152700" cy="154800"/>
            </a:xfrm>
            <a:prstGeom prst="roundRect">
              <a:avLst>
                <a:gd name="adj" fmla="val 7267"/>
              </a:avLst>
            </a:prstGeom>
            <a:gradFill>
              <a:gsLst>
                <a:gs pos="0">
                  <a:srgbClr val="E9A984"/>
                </a:gs>
                <a:gs pos="100000">
                  <a:srgbClr val="E57C85"/>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rot="-5400000">
              <a:off x="6687242" y="2584700"/>
              <a:ext cx="152700" cy="154800"/>
            </a:xfrm>
            <a:prstGeom prst="roundRect">
              <a:avLst>
                <a:gd name="adj" fmla="val 7267"/>
              </a:avLst>
            </a:prstGeom>
            <a:gradFill>
              <a:gsLst>
                <a:gs pos="0">
                  <a:srgbClr val="3DB0FD"/>
                </a:gs>
                <a:gs pos="100000">
                  <a:srgbClr val="308EF7"/>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rot="-5400000">
              <a:off x="6909008" y="2584700"/>
              <a:ext cx="152700" cy="154800"/>
            </a:xfrm>
            <a:prstGeom prst="roundRect">
              <a:avLst>
                <a:gd name="adj" fmla="val 7267"/>
              </a:avLst>
            </a:pr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rot="-5400000">
              <a:off x="7130775" y="2584700"/>
              <a:ext cx="152700" cy="154800"/>
            </a:xfrm>
            <a:prstGeom prst="roundRect">
              <a:avLst>
                <a:gd name="adj" fmla="val 7267"/>
              </a:avLst>
            </a:prstGeom>
            <a:gradFill>
              <a:gsLst>
                <a:gs pos="0">
                  <a:schemeClr val="lt2"/>
                </a:gs>
                <a:gs pos="100000">
                  <a:srgbClr val="E57C85"/>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1"/>
          <p:cNvGrpSpPr/>
          <p:nvPr/>
        </p:nvGrpSpPr>
        <p:grpSpPr>
          <a:xfrm>
            <a:off x="286617" y="3999999"/>
            <a:ext cx="145867" cy="958251"/>
            <a:chOff x="286625" y="3923799"/>
            <a:chExt cx="145867" cy="958251"/>
          </a:xfrm>
        </p:grpSpPr>
        <p:sp>
          <p:nvSpPr>
            <p:cNvPr id="445" name="Google Shape;445;p3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1"/>
            <p:cNvGrpSpPr/>
            <p:nvPr/>
          </p:nvGrpSpPr>
          <p:grpSpPr>
            <a:xfrm>
              <a:off x="298112" y="4342643"/>
              <a:ext cx="110182" cy="126862"/>
              <a:chOff x="281100" y="2027800"/>
              <a:chExt cx="140700" cy="162000"/>
            </a:xfrm>
          </p:grpSpPr>
          <p:sp>
            <p:nvSpPr>
              <p:cNvPr id="447" name="Google Shape;447;p3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1"/>
              <p:cNvGrpSpPr/>
              <p:nvPr/>
            </p:nvGrpSpPr>
            <p:grpSpPr>
              <a:xfrm>
                <a:off x="308875" y="2088450"/>
                <a:ext cx="85200" cy="40700"/>
                <a:chOff x="308875" y="2087000"/>
                <a:chExt cx="85200" cy="40700"/>
              </a:xfrm>
            </p:grpSpPr>
            <p:cxnSp>
              <p:nvCxnSpPr>
                <p:cNvPr id="449" name="Google Shape;449;p3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3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1" name="Google Shape;451;p31"/>
            <p:cNvGrpSpPr/>
            <p:nvPr/>
          </p:nvGrpSpPr>
          <p:grpSpPr>
            <a:xfrm>
              <a:off x="286625" y="3923799"/>
              <a:ext cx="133200" cy="133200"/>
              <a:chOff x="286625" y="3648899"/>
              <a:chExt cx="133200" cy="133200"/>
            </a:xfrm>
          </p:grpSpPr>
          <p:sp>
            <p:nvSpPr>
              <p:cNvPr id="452" name="Google Shape;452;p3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54" name="Google Shape;454;p31">
            <a:hlinkClick r:id="" action="ppaction://hlinkshowjump?jump=nextslide"/>
          </p:cNvPr>
          <p:cNvCxnSpPr/>
          <p:nvPr/>
        </p:nvCxnSpPr>
        <p:spPr>
          <a:xfrm>
            <a:off x="1046100" y="4007188"/>
            <a:ext cx="740100" cy="0"/>
          </a:xfrm>
          <a:prstGeom prst="straightConnector1">
            <a:avLst/>
          </a:prstGeom>
          <a:noFill/>
          <a:ln w="9525" cap="flat" cmpd="sng">
            <a:solidFill>
              <a:schemeClr val="dk2"/>
            </a:solidFill>
            <a:prstDash val="solid"/>
            <a:round/>
            <a:headEnd type="none" w="med" len="med"/>
            <a:tailEnd type="stealth" w="med" len="med"/>
          </a:ln>
        </p:spPr>
      </p:cxnSp>
      <p:sp>
        <p:nvSpPr>
          <p:cNvPr id="456" name="Google Shape;456;p31">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1"/>
          </p:nvPr>
        </p:nvSpPr>
        <p:spPr/>
        <p:txBody>
          <a:bodyPr/>
          <a:lstStyle/>
          <a:p>
            <a:r>
              <a:rPr lang="en-US" sz="1000" dirty="0" smtClean="0"/>
              <a:t>Welcome to the world of codes you silly sausages.</a:t>
            </a:r>
            <a:endParaRPr lang="en-US" sz="1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457200" lvl="0" indent="-457200">
              <a:buFont typeface="Arial" panose="020B0604020202020204" pitchFamily="34" charset="0"/>
              <a:buChar char="•"/>
            </a:pPr>
            <a:r>
              <a:rPr lang="en-US" dirty="0" err="1" smtClean="0"/>
              <a:t>Ví</a:t>
            </a:r>
            <a:r>
              <a:rPr lang="en-US" dirty="0" smtClean="0"/>
              <a:t> </a:t>
            </a:r>
            <a:r>
              <a:rPr lang="en-US" dirty="0" err="1" smtClean="0"/>
              <a:t>dụ</a:t>
            </a:r>
            <a:r>
              <a:rPr lang="en-US" dirty="0" smtClean="0"/>
              <a:t> </a:t>
            </a:r>
            <a:r>
              <a:rPr lang="en-US" dirty="0" err="1" smtClean="0"/>
              <a:t>cách</a:t>
            </a:r>
            <a:r>
              <a:rPr lang="en-US" dirty="0" smtClean="0"/>
              <a:t> </a:t>
            </a:r>
            <a:r>
              <a:rPr lang="en-US" dirty="0" err="1" smtClean="0"/>
              <a:t>kiểm</a:t>
            </a:r>
            <a:r>
              <a:rPr lang="en-US" dirty="0" smtClean="0"/>
              <a:t> </a:t>
            </a:r>
            <a:r>
              <a:rPr lang="en-US" dirty="0" err="1" smtClean="0"/>
              <a:t>tra</a:t>
            </a:r>
            <a:r>
              <a:rPr lang="en-US" dirty="0" smtClean="0"/>
              <a:t> </a:t>
            </a:r>
            <a:r>
              <a:rPr lang="en-US" dirty="0" err="1" smtClean="0"/>
              <a:t>kiểu</a:t>
            </a:r>
            <a:r>
              <a:rPr lang="en-US" dirty="0" smtClean="0"/>
              <a:t> </a:t>
            </a:r>
            <a:r>
              <a:rPr lang="en-US" dirty="0" err="1" smtClean="0"/>
              <a:t>dữ</a:t>
            </a:r>
            <a:r>
              <a:rPr lang="en-US" dirty="0" smtClean="0"/>
              <a:t> </a:t>
            </a:r>
            <a:r>
              <a:rPr lang="en-US" dirty="0" err="1" smtClean="0"/>
              <a:t>liệu</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83" y="1299063"/>
            <a:ext cx="7271816" cy="3119780"/>
          </a:xfrm>
          <a:prstGeom prst="rect">
            <a:avLst/>
          </a:prstGeom>
        </p:spPr>
      </p:pic>
      <p:cxnSp>
        <p:nvCxnSpPr>
          <p:cNvPr id="4" name="Straight Connector 3"/>
          <p:cNvCxnSpPr/>
          <p:nvPr/>
        </p:nvCxnSpPr>
        <p:spPr>
          <a:xfrm>
            <a:off x="1782079" y="2002336"/>
            <a:ext cx="1648590" cy="6674"/>
          </a:xfrm>
          <a:prstGeom prst="line">
            <a:avLst/>
          </a:prstGeom>
          <a:ln w="190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644251" y="1701233"/>
            <a:ext cx="2849990" cy="307777"/>
          </a:xfrm>
          <a:prstGeom prst="rect">
            <a:avLst/>
          </a:prstGeom>
        </p:spPr>
        <p:txBody>
          <a:bodyPr wrap="square">
            <a:spAutoFit/>
          </a:bodyPr>
          <a:lstStyle/>
          <a:p>
            <a:pPr algn="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Câu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lệnh</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in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ra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kiểu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dữ</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liệu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của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biến</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 </a:t>
            </a:r>
          </a:p>
        </p:txBody>
      </p:sp>
      <p:cxnSp>
        <p:nvCxnSpPr>
          <p:cNvPr id="9" name="Straight Connector 8"/>
          <p:cNvCxnSpPr/>
          <p:nvPr/>
        </p:nvCxnSpPr>
        <p:spPr>
          <a:xfrm flipV="1">
            <a:off x="1104622" y="4345069"/>
            <a:ext cx="1191390" cy="6674"/>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722129" y="4066586"/>
            <a:ext cx="1837362" cy="307777"/>
          </a:xfrm>
          <a:prstGeom prst="rect">
            <a:avLst/>
          </a:prstGeom>
        </p:spPr>
        <p:txBody>
          <a:bodyPr wrap="none">
            <a:spAutoFit/>
          </a:bodyPr>
          <a:lstStyle/>
          <a:p>
            <a:r>
              <a:rPr lang="en-US" dirty="0" err="1">
                <a:solidFill>
                  <a:srgbClr val="92D050"/>
                </a:solidFill>
                <a:latin typeface="Calibri" panose="020F0502020204030204" pitchFamily="34" charset="0"/>
                <a:cs typeface="Calibri" panose="020F0502020204030204" pitchFamily="34" charset="0"/>
              </a:rPr>
              <a:t>Kiểu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dữ</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liệu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của</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biến</a:t>
            </a:r>
            <a:r>
              <a:rPr lang="en-US" dirty="0">
                <a:solidFill>
                  <a:srgbClr val="92D050"/>
                </a:solidFill>
                <a:latin typeface="Calibri" panose="020F0502020204030204" pitchFamily="34" charset="0"/>
                <a:cs typeface="Calibri" panose="020F0502020204030204" pitchFamily="34" charset="0"/>
              </a:rPr>
              <a:t> a</a:t>
            </a:r>
          </a:p>
        </p:txBody>
      </p:sp>
    </p:spTree>
    <p:extLst>
      <p:ext uri="{BB962C8B-B14F-4D97-AF65-F5344CB8AC3E}">
        <p14:creationId xmlns:p14="http://schemas.microsoft.com/office/powerpoint/2010/main" val="182767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smtClean="0">
                <a:latin typeface="Calibri" panose="020F0502020204030204" pitchFamily="34" charset="0"/>
                <a:cs typeface="Calibri" panose="020F0502020204030204" pitchFamily="34" charset="0"/>
              </a:rPr>
              <a:t>Trong</a:t>
            </a:r>
            <a:r>
              <a:rPr lang="en-US" dirty="0" smtClean="0">
                <a:latin typeface="Calibri" panose="020F0502020204030204" pitchFamily="34" charset="0"/>
                <a:cs typeface="Calibri" panose="020F0502020204030204" pitchFamily="34" charset="0"/>
              </a:rPr>
              <a:t> Python có 2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dữ</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liệu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cơ</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bản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đó</a:t>
            </a:r>
            <a:r>
              <a:rPr lang="en-US" dirty="0" smtClean="0">
                <a:latin typeface="Calibri" panose="020F0502020204030204" pitchFamily="34" charset="0"/>
                <a:cs typeface="Calibri" panose="020F0502020204030204" pitchFamily="34" charset="0"/>
              </a:rPr>
              <a:t> là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nguyên</a:t>
            </a:r>
            <a:r>
              <a:rPr lang="en-US" dirty="0" smtClean="0">
                <a:latin typeface="Calibri" panose="020F0502020204030204" pitchFamily="34" charset="0"/>
                <a:cs typeface="Calibri" panose="020F0502020204030204" pitchFamily="34" charset="0"/>
              </a:rPr>
              <a:t> </a:t>
            </a:r>
            <a:r>
              <a:rPr lang="en-US" dirty="0" smtClean="0">
                <a:latin typeface="Calibri" panose="020F0502020204030204" pitchFamily="34" charset="0"/>
                <a:ea typeface="Fira Code Light" panose="020B0604020202020204" charset="0"/>
                <a:cs typeface="Calibri" panose="020F0502020204030204" pitchFamily="34" charset="0"/>
              </a:rPr>
              <a:t>(</a:t>
            </a:r>
            <a:r>
              <a:rPr lang="en-US" dirty="0" err="1" smtClean="0">
                <a:latin typeface="Calibri" panose="020F0502020204030204" pitchFamily="34" charset="0"/>
                <a:ea typeface="Fira Code Light" panose="020B0604020202020204" charset="0"/>
                <a:cs typeface="Calibri" panose="020F0502020204030204" pitchFamily="34" charset="0"/>
              </a:rPr>
              <a:t>int</a:t>
            </a:r>
            <a:r>
              <a:rPr lang="en-US" dirty="0" smtClean="0">
                <a:latin typeface="Calibri" panose="020F0502020204030204" pitchFamily="34" charset="0"/>
                <a:ea typeface="Fira Code Light" panose="020B060402020202020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thực</a:t>
            </a:r>
            <a:r>
              <a:rPr lang="en-US" dirty="0" smtClean="0">
                <a:latin typeface="Calibri" panose="020F0502020204030204" pitchFamily="34" charset="0"/>
                <a:cs typeface="Calibri" panose="020F0502020204030204" pitchFamily="34" charset="0"/>
              </a:rPr>
              <a:t> (float)</a:t>
            </a: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en-US" dirty="0" smtClean="0">
                <a:latin typeface="Calibri" panose="020F0502020204030204" pitchFamily="34" charset="0"/>
                <a:cs typeface="Calibri" panose="020F0502020204030204" pitchFamily="34" charset="0"/>
              </a:rPr>
              <a:t>Ta có </a:t>
            </a:r>
            <a:r>
              <a:rPr lang="en-US" dirty="0" err="1" smtClean="0">
                <a:latin typeface="Calibri" panose="020F0502020204030204" pitchFamily="34" charset="0"/>
                <a:cs typeface="Calibri" panose="020F0502020204030204" pitchFamily="34" charset="0"/>
              </a:rPr>
              <a:t>thể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thay</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đổi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giá</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trị</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từ</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này</a:t>
            </a:r>
            <a:r>
              <a:rPr lang="en-US" dirty="0" smtClean="0">
                <a:latin typeface="Calibri" panose="020F0502020204030204" pitchFamily="34" charset="0"/>
                <a:cs typeface="Calibri" panose="020F0502020204030204" pitchFamily="34" charset="0"/>
              </a:rPr>
              <a:t> sang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bằng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lệnh</a:t>
            </a:r>
            <a:r>
              <a:rPr lang="en-US" dirty="0" smtClean="0">
                <a:latin typeface="Calibri" panose="020F0502020204030204" pitchFamily="34" charset="0"/>
                <a:cs typeface="Calibri" panose="020F0502020204030204" pitchFamily="34" charset="0"/>
              </a:rPr>
              <a:t> </a:t>
            </a:r>
            <a:r>
              <a:rPr lang="en-US" dirty="0" err="1" smtClean="0">
                <a:solidFill>
                  <a:srgbClr val="00B050"/>
                </a:solidFill>
                <a:latin typeface="Calibri" panose="020F0502020204030204" pitchFamily="34" charset="0"/>
                <a:cs typeface="Calibri" panose="020F0502020204030204" pitchFamily="34" charset="0"/>
              </a:rPr>
              <a:t>int</a:t>
            </a:r>
            <a:r>
              <a:rPr lang="en-US" dirty="0" smtClean="0">
                <a:solidFill>
                  <a:schemeClr val="accent6"/>
                </a:solidFill>
                <a:latin typeface="Calibri" panose="020F0502020204030204" pitchFamily="34" charset="0"/>
                <a:cs typeface="Calibri" panose="020F0502020204030204" pitchFamily="34" charset="0"/>
              </a:rPr>
              <a: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a:t>
            </a:r>
            <a:r>
              <a:rPr lang="en-US" dirty="0" smtClean="0">
                <a:solidFill>
                  <a:srgbClr val="00B050"/>
                </a:solidFill>
                <a:latin typeface="Calibri" panose="020F0502020204030204" pitchFamily="34" charset="0"/>
                <a:cs typeface="Calibri" panose="020F0502020204030204" pitchFamily="34" charset="0"/>
              </a:rPr>
              <a:t>float</a:t>
            </a:r>
            <a:r>
              <a:rPr lang="en-US" dirty="0" smtClean="0">
                <a:solidFill>
                  <a:schemeClr val="accent6"/>
                </a:solidFill>
                <a:latin typeface="Calibri" panose="020F0502020204030204" pitchFamily="34" charset="0"/>
                <a:cs typeface="Calibri" panose="020F0502020204030204" pitchFamily="34" charset="0"/>
              </a:rPr>
              <a:t>()</a:t>
            </a:r>
            <a:endParaRPr lang="en-US" dirty="0">
              <a:solidFill>
                <a:schemeClr val="accent6"/>
              </a:solidFill>
              <a:latin typeface="Calibri" panose="020F0502020204030204" pitchFamily="34" charset="0"/>
              <a:cs typeface="Calibri" panose="020F0502020204030204" pitchFamily="34" charset="0"/>
            </a:endParaRPr>
          </a:p>
          <a:p>
            <a:pPr marL="25400" indent="0">
              <a:buSzPts val="1400"/>
              <a:buNone/>
            </a:pPr>
            <a:endParaRPr lang="en-US" dirty="0">
              <a:latin typeface="Calibri" panose="020F0502020204030204" pitchFamily="34" charset="0"/>
              <a:cs typeface="Calibri" panose="020F0502020204030204" pitchFamily="34" charset="0"/>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2. </a:t>
            </a:r>
            <a:r>
              <a:rPr lang="en-US" dirty="0" err="1" smtClean="0"/>
              <a:t>Dữ</a:t>
            </a:r>
            <a:r>
              <a:rPr lang="en-US" dirty="0" smtClean="0"/>
              <a:t> </a:t>
            </a:r>
            <a:r>
              <a:rPr lang="en-US" dirty="0" err="1" smtClean="0"/>
              <a:t>liệu</a:t>
            </a:r>
            <a:r>
              <a:rPr lang="en-US" dirty="0" smtClean="0"/>
              <a:t> </a:t>
            </a:r>
            <a:r>
              <a:rPr lang="en-US" dirty="0" err="1" smtClean="0"/>
              <a:t>kiểu</a:t>
            </a:r>
            <a:r>
              <a:rPr lang="en-US" dirty="0" smtClean="0"/>
              <a:t> </a:t>
            </a:r>
            <a:r>
              <a:rPr lang="en-US" dirty="0" err="1" smtClean="0"/>
              <a:t>số</a:t>
            </a:r>
            <a:r>
              <a:rPr lang="en-US" dirty="0" smtClean="0"/>
              <a:t> </a:t>
            </a:r>
            <a:r>
              <a:rPr lang="en-US" dirty="0" err="1" smtClean="0"/>
              <a:t>trong</a:t>
            </a:r>
            <a:r>
              <a:rPr lang="en-US" dirty="0" smtClean="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p:cNvSpPr txBox="1"/>
          <p:nvPr/>
        </p:nvSpPr>
        <p:spPr>
          <a:xfrm>
            <a:off x="4665442" y="1908894"/>
            <a:ext cx="3070249"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err="1" smtClean="0">
                <a:solidFill>
                  <a:schemeClr val="bg1"/>
                </a:solidFill>
                <a:latin typeface="Calibri" panose="020F0502020204030204" pitchFamily="34" charset="0"/>
                <a:cs typeface="Calibri" panose="020F0502020204030204" pitchFamily="34" charset="0"/>
              </a:rPr>
              <a:t>Ví</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dụ</a:t>
            </a: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p:txBody>
      </p:sp>
      <p:pic>
        <p:nvPicPr>
          <p:cNvPr id="10" name="Picture 9"/>
          <p:cNvPicPr>
            <a:picLocks noChangeAspect="1"/>
          </p:cNvPicPr>
          <p:nvPr/>
        </p:nvPicPr>
        <p:blipFill>
          <a:blip r:embed="rId4"/>
          <a:stretch>
            <a:fillRect/>
          </a:stretch>
        </p:blipFill>
        <p:spPr>
          <a:xfrm>
            <a:off x="4603973" y="2255161"/>
            <a:ext cx="3591426" cy="1857634"/>
          </a:xfrm>
          <a:prstGeom prst="rect">
            <a:avLst/>
          </a:prstGeom>
        </p:spPr>
      </p:pic>
      <p:cxnSp>
        <p:nvCxnSpPr>
          <p:cNvPr id="12" name="Straight Connector 11"/>
          <p:cNvCxnSpPr/>
          <p:nvPr/>
        </p:nvCxnSpPr>
        <p:spPr>
          <a:xfrm>
            <a:off x="4665442" y="3891206"/>
            <a:ext cx="80093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543133" y="3692038"/>
            <a:ext cx="2575510" cy="253916"/>
          </a:xfrm>
          <a:prstGeom prst="rect">
            <a:avLst/>
          </a:prstGeom>
          <a:noFill/>
        </p:spPr>
        <p:txBody>
          <a:bodyPr wrap="square" rtlCol="0">
            <a:spAutoFit/>
          </a:bodyPr>
          <a:lstStyle/>
          <a:p>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Kiểu</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dữ</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liệu</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ban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đầu</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của</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biến</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pie</a:t>
            </a:r>
            <a:endParaRPr lang="en-US" sz="1050" dirty="0">
              <a:solidFill>
                <a:schemeClr val="accent1">
                  <a:lumMod val="60000"/>
                  <a:lumOff val="40000"/>
                </a:schemeClr>
              </a:solidFill>
              <a:latin typeface="Calibri" panose="020F0502020204030204" pitchFamily="34" charset="0"/>
              <a:cs typeface="Calibri" panose="020F0502020204030204" pitchFamily="34" charset="0"/>
            </a:endParaRPr>
          </a:p>
        </p:txBody>
      </p:sp>
      <p:cxnSp>
        <p:nvCxnSpPr>
          <p:cNvPr id="41" name="Straight Connector 40"/>
          <p:cNvCxnSpPr/>
          <p:nvPr/>
        </p:nvCxnSpPr>
        <p:spPr>
          <a:xfrm>
            <a:off x="4665442" y="4066586"/>
            <a:ext cx="80093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032259" y="2971932"/>
            <a:ext cx="1021747" cy="1112"/>
          </a:xfrm>
          <a:prstGeom prst="line">
            <a:avLst/>
          </a:prstGeom>
          <a:ln w="127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054006" y="2758949"/>
            <a:ext cx="2064637" cy="253916"/>
          </a:xfrm>
          <a:prstGeom prst="rect">
            <a:avLst/>
          </a:prstGeom>
          <a:noFill/>
        </p:spPr>
        <p:txBody>
          <a:bodyPr wrap="square" rtlCol="0">
            <a:spAutoFit/>
          </a:bodyPr>
          <a:lstStyle/>
          <a:p>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Lệnh</a:t>
            </a:r>
            <a:r>
              <a:rPr lang="en-US" sz="1050" dirty="0" smtClean="0">
                <a:solidFill>
                  <a:schemeClr val="accent3">
                    <a:lumMod val="40000"/>
                    <a:lumOff val="60000"/>
                  </a:schemeClr>
                </a:solidFill>
                <a:latin typeface="Calibri" panose="020F0502020204030204" pitchFamily="34" charset="0"/>
                <a:cs typeface="Calibri" panose="020F0502020204030204" pitchFamily="34" charset="0"/>
              </a:rPr>
              <a:t> </a:t>
            </a:r>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chuyển</a:t>
            </a:r>
            <a:r>
              <a:rPr lang="en-US" sz="1050" dirty="0" smtClean="0">
                <a:solidFill>
                  <a:schemeClr val="accent3">
                    <a:lumMod val="40000"/>
                    <a:lumOff val="60000"/>
                  </a:schemeClr>
                </a:solidFill>
                <a:latin typeface="Calibri" panose="020F0502020204030204" pitchFamily="34" charset="0"/>
                <a:cs typeface="Calibri" panose="020F0502020204030204" pitchFamily="34" charset="0"/>
              </a:rPr>
              <a:t> </a:t>
            </a:r>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kiểu</a:t>
            </a:r>
            <a:r>
              <a:rPr lang="en-US" sz="1050" dirty="0" smtClean="0">
                <a:solidFill>
                  <a:schemeClr val="accent3">
                    <a:lumMod val="40000"/>
                    <a:lumOff val="60000"/>
                  </a:schemeClr>
                </a:solidFill>
                <a:latin typeface="Calibri" panose="020F0502020204030204" pitchFamily="34" charset="0"/>
                <a:cs typeface="Calibri" panose="020F0502020204030204" pitchFamily="34" charset="0"/>
              </a:rPr>
              <a:t> </a:t>
            </a:r>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dữ</a:t>
            </a:r>
            <a:r>
              <a:rPr lang="en-US" sz="1050" dirty="0" smtClean="0">
                <a:solidFill>
                  <a:schemeClr val="accent3">
                    <a:lumMod val="40000"/>
                    <a:lumOff val="60000"/>
                  </a:schemeClr>
                </a:solidFill>
                <a:latin typeface="Calibri" panose="020F0502020204030204" pitchFamily="34" charset="0"/>
                <a:cs typeface="Calibri" panose="020F0502020204030204" pitchFamily="34" charset="0"/>
              </a:rPr>
              <a:t> </a:t>
            </a:r>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liệu</a:t>
            </a:r>
            <a:endParaRPr lang="en-US" sz="1050" dirty="0">
              <a:solidFill>
                <a:schemeClr val="accent3">
                  <a:lumMod val="40000"/>
                  <a:lumOff val="60000"/>
                </a:schemeClr>
              </a:solidFill>
              <a:latin typeface="Calibri" panose="020F0502020204030204" pitchFamily="34" charset="0"/>
              <a:cs typeface="Calibri" panose="020F0502020204030204" pitchFamily="34" charset="0"/>
            </a:endParaRPr>
          </a:p>
        </p:txBody>
      </p:sp>
      <p:sp>
        <p:nvSpPr>
          <p:cNvPr id="20" name="TextBox 19"/>
          <p:cNvSpPr txBox="1"/>
          <p:nvPr/>
        </p:nvSpPr>
        <p:spPr>
          <a:xfrm>
            <a:off x="5543132" y="3879283"/>
            <a:ext cx="2045721" cy="253916"/>
          </a:xfrm>
          <a:prstGeom prst="rect">
            <a:avLst/>
          </a:prstGeom>
          <a:noFill/>
        </p:spPr>
        <p:txBody>
          <a:bodyPr wrap="square" rtlCol="0">
            <a:spAutoFit/>
          </a:bodyPr>
          <a:lstStyle/>
          <a:p>
            <a:r>
              <a:rPr lang="en-US" sz="1050" dirty="0" err="1" smtClean="0">
                <a:solidFill>
                  <a:schemeClr val="accent6"/>
                </a:solidFill>
                <a:latin typeface="Calibri" panose="020F0502020204030204" pitchFamily="34" charset="0"/>
                <a:cs typeface="Calibri" panose="020F0502020204030204" pitchFamily="34" charset="0"/>
              </a:rPr>
              <a:t>Kiểu</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dữ</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liệu</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mới</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của</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biến</a:t>
            </a:r>
            <a:r>
              <a:rPr lang="en-US" sz="1050" dirty="0" smtClean="0">
                <a:solidFill>
                  <a:schemeClr val="accent6"/>
                </a:solidFill>
                <a:latin typeface="Calibri" panose="020F0502020204030204" pitchFamily="34" charset="0"/>
                <a:cs typeface="Calibri" panose="020F0502020204030204" pitchFamily="34" charset="0"/>
              </a:rPr>
              <a:t> pie</a:t>
            </a:r>
            <a:endParaRPr lang="en-US" sz="1050" dirty="0">
              <a:solidFill>
                <a:schemeClr val="accent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880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0" end="0"/>
                                            </p:txEl>
                                          </p:spTgt>
                                        </p:tgtEl>
                                        <p:attrNameLst>
                                          <p:attrName>style.visibility</p:attrName>
                                        </p:attrNameLst>
                                      </p:cBhvr>
                                      <p:to>
                                        <p:strVal val="visible"/>
                                      </p:to>
                                    </p:set>
                                    <p:animEffect transition="in" filter="fade">
                                      <p:cBhvr>
                                        <p:cTn id="7" dur="500"/>
                                        <p:tgtEl>
                                          <p:spTgt spid="13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3" end="3"/>
                                            </p:txEl>
                                          </p:spTgt>
                                        </p:tgtEl>
                                        <p:attrNameLst>
                                          <p:attrName>style.visibility</p:attrName>
                                        </p:attrNameLst>
                                      </p:cBhvr>
                                      <p:to>
                                        <p:strVal val="visible"/>
                                      </p:to>
                                    </p:set>
                                    <p:animEffect transition="in" filter="fade">
                                      <p:cBhvr>
                                        <p:cTn id="12" dur="500"/>
                                        <p:tgtEl>
                                          <p:spTgt spid="139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7" name="Google Shape;937;p50"/>
          <p:cNvSpPr txBox="1">
            <a:spLocks noGrp="1"/>
          </p:cNvSpPr>
          <p:nvPr>
            <p:ph type="subTitle" idx="2"/>
          </p:nvPr>
        </p:nvSpPr>
        <p:spPr>
          <a:xfrm>
            <a:off x="5029909" y="1260002"/>
            <a:ext cx="2944500" cy="675498"/>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US" dirty="0" smtClean="0">
                <a:solidFill>
                  <a:schemeClr val="accent2"/>
                </a:solidFill>
              </a:rPr>
              <a:t>Float</a:t>
            </a:r>
            <a:endParaRPr dirty="0">
              <a:solidFill>
                <a:schemeClr val="accent2"/>
              </a:solidFill>
            </a:endParaRPr>
          </a:p>
        </p:txBody>
      </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50"/>
          <p:cNvSpPr txBox="1">
            <a:spLocks noGrp="1"/>
          </p:cNvSpPr>
          <p:nvPr>
            <p:ph type="subTitle" idx="3"/>
          </p:nvPr>
        </p:nvSpPr>
        <p:spPr>
          <a:xfrm>
            <a:off x="1149300" y="1869304"/>
            <a:ext cx="2944500" cy="1104887"/>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dirty="0" err="1" smtClean="0">
                <a:latin typeface="Calibri" panose="020F0502020204030204" pitchFamily="34" charset="0"/>
                <a:cs typeface="Calibri" panose="020F0502020204030204" pitchFamily="34" charset="0"/>
              </a:rPr>
              <a:t>Để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lưu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dữ</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liệu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loại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Int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chúng</a:t>
            </a:r>
            <a:r>
              <a:rPr lang="en-US" dirty="0" smtClean="0">
                <a:latin typeface="Calibri" panose="020F0502020204030204" pitchFamily="34" charset="0"/>
                <a:cs typeface="Calibri" panose="020F0502020204030204" pitchFamily="34" charset="0"/>
              </a:rPr>
              <a:t> ta </a:t>
            </a:r>
            <a:r>
              <a:rPr lang="en-US" dirty="0" err="1" smtClean="0">
                <a:latin typeface="Calibri" panose="020F0502020204030204" pitchFamily="34" charset="0"/>
                <a:cs typeface="Calibri" panose="020F0502020204030204" pitchFamily="34" charset="0"/>
              </a:rPr>
              <a:t>chỉ</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cần</a:t>
            </a:r>
            <a:r>
              <a:rPr lang="en-US" dirty="0" smtClean="0">
                <a:latin typeface="Calibri" panose="020F0502020204030204" pitchFamily="34" charset="0"/>
                <a:cs typeface="Calibri" panose="020F0502020204030204" pitchFamily="34" charset="0"/>
              </a:rPr>
              <a:t> 1-2 bytes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1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tùy</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thuộc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độ</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lớn</a:t>
            </a:r>
            <a:r>
              <a:rPr lang="en-US" dirty="0" smtClean="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2 bytes </a:t>
            </a:r>
            <a:r>
              <a:rPr lang="en-US" dirty="0" err="1" smtClean="0">
                <a:latin typeface="Calibri" panose="020F0502020204030204" pitchFamily="34" charset="0"/>
                <a:cs typeface="Calibri" panose="020F0502020204030204" pitchFamily="34" charset="0"/>
              </a:rPr>
              <a:t>sẽ</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lưu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65,536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nhau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mỗi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biến</a:t>
            </a:r>
            <a:endParaRPr lang="en-US" dirty="0" smtClean="0">
              <a:latin typeface="Calibri" panose="020F0502020204030204" pitchFamily="34" charset="0"/>
              <a:cs typeface="Calibri" panose="020F0502020204030204" pitchFamily="34" charset="0"/>
            </a:endParaRPr>
          </a:p>
        </p:txBody>
      </p:sp>
      <p:sp>
        <p:nvSpPr>
          <p:cNvPr id="954" name="Google Shape;954;p50"/>
          <p:cNvSpPr txBox="1">
            <a:spLocks noGrp="1"/>
          </p:cNvSpPr>
          <p:nvPr>
            <p:ph type="subTitle" idx="1"/>
          </p:nvPr>
        </p:nvSpPr>
        <p:spPr>
          <a:xfrm>
            <a:off x="1149300" y="1366751"/>
            <a:ext cx="29445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3"/>
                </a:solidFill>
              </a:rPr>
              <a:t>Integer</a:t>
            </a:r>
            <a:endParaRPr dirty="0">
              <a:solidFill>
                <a:schemeClr val="accent3"/>
              </a:solidFill>
            </a:endParaRPr>
          </a:p>
        </p:txBody>
      </p:sp>
      <p:sp>
        <p:nvSpPr>
          <p:cNvPr id="955" name="Google Shape;955;p50"/>
          <p:cNvSpPr txBox="1">
            <a:spLocks noGrp="1"/>
          </p:cNvSpPr>
          <p:nvPr>
            <p:ph type="subTitle" idx="4"/>
          </p:nvPr>
        </p:nvSpPr>
        <p:spPr>
          <a:xfrm>
            <a:off x="5029909" y="1964920"/>
            <a:ext cx="2895875" cy="913653"/>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dirty="0" err="1" smtClean="0">
                <a:latin typeface="Calibri" panose="020F0502020204030204" pitchFamily="34" charset="0"/>
                <a:cs typeface="Calibri" panose="020F0502020204030204" pitchFamily="34" charset="0"/>
              </a:rPr>
              <a:t>Để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lưu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dữ</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liệu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thể</a:t>
            </a:r>
            <a:r>
              <a:rPr lang="en-US" dirty="0" smtClean="0">
                <a:latin typeface="Calibri" panose="020F0502020204030204" pitchFamily="34" charset="0"/>
                <a:cs typeface="Calibri" panose="020F0502020204030204" pitchFamily="34" charset="0"/>
              </a:rPr>
              <a:t> float ta </a:t>
            </a:r>
            <a:r>
              <a:rPr lang="en-US" dirty="0" err="1" smtClean="0">
                <a:latin typeface="Calibri" panose="020F0502020204030204" pitchFamily="34" charset="0"/>
                <a:cs typeface="Calibri" panose="020F0502020204030204" pitchFamily="34" charset="0"/>
              </a:rPr>
              <a:t>sẽ</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tốn</a:t>
            </a:r>
            <a:r>
              <a:rPr lang="en-US" dirty="0" smtClean="0">
                <a:latin typeface="Calibri" panose="020F0502020204030204" pitchFamily="34" charset="0"/>
                <a:cs typeface="Calibri" panose="020F0502020204030204" pitchFamily="34" charset="0"/>
              </a:rPr>
              <a:t> 4 bytes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1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(1 bit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dấu</a:t>
            </a:r>
            <a:r>
              <a:rPr lang="en-US" dirty="0" smtClean="0">
                <a:latin typeface="Calibri" panose="020F0502020204030204" pitchFamily="34" charset="0"/>
                <a:cs typeface="Calibri" panose="020F0502020204030204" pitchFamily="34" charset="0"/>
              </a:rPr>
              <a:t> 8 bit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mũ</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23 bit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Mantissa, </a:t>
            </a:r>
            <a:r>
              <a:rPr lang="en-US" dirty="0" err="1" smtClean="0">
                <a:latin typeface="Calibri" panose="020F0502020204030204" pitchFamily="34" charset="0"/>
                <a:cs typeface="Calibri" panose="020F0502020204030204" pitchFamily="34" charset="0"/>
              </a:rPr>
              <a:t>đây</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là</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hệ</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thống</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IEEE 754</a:t>
            </a:r>
            <a:r>
              <a:rPr lang="en-US" dirty="0" smtClean="0">
                <a:latin typeface="Calibri" panose="020F0502020204030204" pitchFamily="34" charset="0"/>
                <a:cs typeface="Calibri" panose="020F0502020204030204" pitchFamily="34" charset="0"/>
              </a:rPr>
              <a:t>) </a:t>
            </a:r>
            <a:endParaRPr dirty="0">
              <a:latin typeface="Calibri" panose="020F0502020204030204" pitchFamily="34" charset="0"/>
              <a:cs typeface="Calibri" panose="020F0502020204030204" pitchFamily="34" charset="0"/>
            </a:endParaRPr>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solidFill>
                  <a:schemeClr val="tx2"/>
                </a:solidFill>
              </a:rPr>
              <a:t>Bonus.</a:t>
            </a:r>
            <a:r>
              <a:rPr lang="en-US" dirty="0" smtClean="0"/>
              <a:t> So </a:t>
            </a:r>
            <a:r>
              <a:rPr lang="en-US" dirty="0" err="1" smtClean="0"/>
              <a:t>sánh</a:t>
            </a:r>
            <a:r>
              <a:rPr lang="en-US" dirty="0" smtClean="0"/>
              <a:t> </a:t>
            </a:r>
            <a:r>
              <a:rPr lang="en-US" dirty="0" err="1" smtClean="0"/>
              <a:t>giữa</a:t>
            </a:r>
            <a:r>
              <a:rPr lang="en-US" dirty="0" smtClean="0"/>
              <a:t> </a:t>
            </a:r>
            <a:r>
              <a:rPr lang="en-US" dirty="0" err="1" smtClean="0">
                <a:solidFill>
                  <a:schemeClr val="accent3"/>
                </a:solidFill>
              </a:rPr>
              <a:t>Int</a:t>
            </a:r>
            <a:r>
              <a:rPr lang="en-US" dirty="0" smtClean="0"/>
              <a:t> </a:t>
            </a:r>
            <a:r>
              <a:rPr lang="en-US" dirty="0" err="1" smtClean="0"/>
              <a:t>và</a:t>
            </a:r>
            <a:r>
              <a:rPr lang="en-US" dirty="0" smtClean="0"/>
              <a:t> </a:t>
            </a:r>
            <a:r>
              <a:rPr lang="en-US" dirty="0" smtClean="0">
                <a:solidFill>
                  <a:schemeClr val="accent2"/>
                </a:solidFill>
              </a:rPr>
              <a:t>Float</a:t>
            </a:r>
            <a:endParaRPr dirty="0">
              <a:solidFill>
                <a:schemeClr val="accent2"/>
              </a:solidFill>
            </a:endParaRPr>
          </a:p>
        </p:txBody>
      </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513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4">
                                            <p:txEl>
                                              <p:pRg st="0" end="0"/>
                                            </p:txEl>
                                          </p:spTgt>
                                        </p:tgtEl>
                                        <p:attrNameLst>
                                          <p:attrName>style.visibility</p:attrName>
                                        </p:attrNameLst>
                                      </p:cBhvr>
                                      <p:to>
                                        <p:strVal val="visible"/>
                                      </p:to>
                                    </p:set>
                                    <p:animEffect transition="in" filter="fade">
                                      <p:cBhvr>
                                        <p:cTn id="7" dur="500"/>
                                        <p:tgtEl>
                                          <p:spTgt spid="95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3">
                                            <p:txEl>
                                              <p:pRg st="0" end="0"/>
                                            </p:txEl>
                                          </p:spTgt>
                                        </p:tgtEl>
                                        <p:attrNameLst>
                                          <p:attrName>style.visibility</p:attrName>
                                        </p:attrNameLst>
                                      </p:cBhvr>
                                      <p:to>
                                        <p:strVal val="visible"/>
                                      </p:to>
                                    </p:set>
                                    <p:animEffect transition="in" filter="fade">
                                      <p:cBhvr>
                                        <p:cTn id="11" dur="500"/>
                                        <p:tgtEl>
                                          <p:spTgt spid="95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53">
                                            <p:txEl>
                                              <p:pRg st="1" end="1"/>
                                            </p:txEl>
                                          </p:spTgt>
                                        </p:tgtEl>
                                        <p:attrNameLst>
                                          <p:attrName>style.visibility</p:attrName>
                                        </p:attrNameLst>
                                      </p:cBhvr>
                                      <p:to>
                                        <p:strVal val="visible"/>
                                      </p:to>
                                    </p:set>
                                    <p:animEffect transition="in" filter="fade">
                                      <p:cBhvr>
                                        <p:cTn id="15" dur="500"/>
                                        <p:tgtEl>
                                          <p:spTgt spid="95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37">
                                            <p:txEl>
                                              <p:pRg st="0" end="0"/>
                                            </p:txEl>
                                          </p:spTgt>
                                        </p:tgtEl>
                                        <p:attrNameLst>
                                          <p:attrName>style.visibility</p:attrName>
                                        </p:attrNameLst>
                                      </p:cBhvr>
                                      <p:to>
                                        <p:strVal val="visible"/>
                                      </p:to>
                                    </p:set>
                                    <p:animEffect transition="in" filter="fade">
                                      <p:cBhvr>
                                        <p:cTn id="20" dur="500"/>
                                        <p:tgtEl>
                                          <p:spTgt spid="937">
                                            <p:txEl>
                                              <p:pRg st="0" end="0"/>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55">
                                            <p:txEl>
                                              <p:pRg st="0" end="0"/>
                                            </p:txEl>
                                          </p:spTgt>
                                        </p:tgtEl>
                                        <p:attrNameLst>
                                          <p:attrName>style.visibility</p:attrName>
                                        </p:attrNameLst>
                                      </p:cBhvr>
                                      <p:to>
                                        <p:strVal val="visible"/>
                                      </p:to>
                                    </p:set>
                                    <p:animEffect transition="in" filter="fade">
                                      <p:cBhvr>
                                        <p:cTn id="24" dur="500"/>
                                        <p:tgtEl>
                                          <p:spTgt spid="9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build="p"/>
      <p:bldP spid="953" grpId="0" uiExpand="1" build="p"/>
      <p:bldP spid="954" grpId="0" build="p"/>
      <p:bldP spid="95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57"/>
          <p:cNvSpPr/>
          <p:nvPr/>
        </p:nvSpPr>
        <p:spPr>
          <a:xfrm>
            <a:off x="6900525" y="2462875"/>
            <a:ext cx="1066200" cy="1507800"/>
          </a:xfrm>
          <a:prstGeom prst="roundRect">
            <a:avLst>
              <a:gd name="adj" fmla="val 10753"/>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7"/>
          <p:cNvSpPr txBox="1">
            <a:spLocks noGrp="1"/>
          </p:cNvSpPr>
          <p:nvPr>
            <p:ph type="subTitle" idx="4294967295"/>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163" name="Google Shape;1163;p57"/>
          <p:cNvGrpSpPr/>
          <p:nvPr/>
        </p:nvGrpSpPr>
        <p:grpSpPr>
          <a:xfrm>
            <a:off x="299286" y="189025"/>
            <a:ext cx="133205" cy="119344"/>
            <a:chOff x="222150" y="185025"/>
            <a:chExt cx="170100" cy="152400"/>
          </a:xfrm>
        </p:grpSpPr>
        <p:cxnSp>
          <p:nvCxnSpPr>
            <p:cNvPr id="1164" name="Google Shape;1164;p5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65" name="Google Shape;1165;p5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66" name="Google Shape;1166;p5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167" name="Google Shape;1167;p57"/>
          <p:cNvGrpSpPr/>
          <p:nvPr/>
        </p:nvGrpSpPr>
        <p:grpSpPr>
          <a:xfrm>
            <a:off x="286625" y="3999999"/>
            <a:ext cx="145867" cy="958251"/>
            <a:chOff x="286625" y="3923799"/>
            <a:chExt cx="145867" cy="958251"/>
          </a:xfrm>
        </p:grpSpPr>
        <p:sp>
          <p:nvSpPr>
            <p:cNvPr id="1168" name="Google Shape;1168;p5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9" name="Google Shape;1169;p57"/>
            <p:cNvGrpSpPr/>
            <p:nvPr/>
          </p:nvGrpSpPr>
          <p:grpSpPr>
            <a:xfrm>
              <a:off x="298112" y="4342643"/>
              <a:ext cx="110182" cy="126862"/>
              <a:chOff x="281100" y="2027800"/>
              <a:chExt cx="140700" cy="162000"/>
            </a:xfrm>
          </p:grpSpPr>
          <p:sp>
            <p:nvSpPr>
              <p:cNvPr id="1170" name="Google Shape;1170;p5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1" name="Google Shape;1171;p57"/>
              <p:cNvGrpSpPr/>
              <p:nvPr/>
            </p:nvGrpSpPr>
            <p:grpSpPr>
              <a:xfrm>
                <a:off x="308875" y="2088450"/>
                <a:ext cx="85200" cy="40700"/>
                <a:chOff x="308875" y="2087000"/>
                <a:chExt cx="85200" cy="40700"/>
              </a:xfrm>
            </p:grpSpPr>
            <p:cxnSp>
              <p:nvCxnSpPr>
                <p:cNvPr id="1172" name="Google Shape;1172;p5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173" name="Google Shape;1173;p5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174" name="Google Shape;1174;p57"/>
            <p:cNvGrpSpPr/>
            <p:nvPr/>
          </p:nvGrpSpPr>
          <p:grpSpPr>
            <a:xfrm>
              <a:off x="286625" y="3923799"/>
              <a:ext cx="133200" cy="133200"/>
              <a:chOff x="286625" y="3648899"/>
              <a:chExt cx="133200" cy="133200"/>
            </a:xfrm>
          </p:grpSpPr>
          <p:sp>
            <p:nvSpPr>
              <p:cNvPr id="1175" name="Google Shape;1175;p5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77" name="Google Shape;1177;p57">
            <a:hlinkClick r:id="rId3" action="ppaction://hlinksldjump"/>
          </p:cNvPr>
          <p:cNvSpPr txBox="1">
            <a:spLocks noGrp="1"/>
          </p:cNvSpPr>
          <p:nvPr>
            <p:ph type="subTitle" idx="4294967295"/>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178" name="Google Shape;1178;p57"/>
          <p:cNvSpPr txBox="1">
            <a:spLocks noGrp="1"/>
          </p:cNvSpPr>
          <p:nvPr>
            <p:ph type="title"/>
          </p:nvPr>
        </p:nvSpPr>
        <p:spPr>
          <a:xfrm>
            <a:off x="948600" y="1214800"/>
            <a:ext cx="1100457" cy="8209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000" dirty="0" smtClean="0">
                <a:solidFill>
                  <a:schemeClr val="accent2"/>
                </a:solidFill>
              </a:rPr>
              <a:t>03</a:t>
            </a:r>
            <a:endParaRPr sz="5000" dirty="0">
              <a:solidFill>
                <a:schemeClr val="accent2"/>
              </a:solidFill>
            </a:endParaRPr>
          </a:p>
        </p:txBody>
      </p:sp>
      <p:grpSp>
        <p:nvGrpSpPr>
          <p:cNvPr id="1179" name="Google Shape;1179;p57"/>
          <p:cNvGrpSpPr/>
          <p:nvPr/>
        </p:nvGrpSpPr>
        <p:grpSpPr>
          <a:xfrm>
            <a:off x="7049775" y="2576450"/>
            <a:ext cx="767700" cy="935100"/>
            <a:chOff x="869200" y="3314325"/>
            <a:chExt cx="767700" cy="935100"/>
          </a:xfrm>
        </p:grpSpPr>
        <p:grpSp>
          <p:nvGrpSpPr>
            <p:cNvPr id="1180" name="Google Shape;1180;p57"/>
            <p:cNvGrpSpPr/>
            <p:nvPr/>
          </p:nvGrpSpPr>
          <p:grpSpPr>
            <a:xfrm>
              <a:off x="869200" y="3314325"/>
              <a:ext cx="767700" cy="935100"/>
              <a:chOff x="686162" y="3668500"/>
              <a:chExt cx="767700" cy="935100"/>
            </a:xfrm>
          </p:grpSpPr>
          <p:sp>
            <p:nvSpPr>
              <p:cNvPr id="1181" name="Google Shape;1181;p57"/>
              <p:cNvSpPr/>
              <p:nvPr/>
            </p:nvSpPr>
            <p:spPr>
              <a:xfrm>
                <a:off x="686162" y="3668500"/>
                <a:ext cx="767700" cy="935100"/>
              </a:xfrm>
              <a:prstGeom prst="roundRect">
                <a:avLst>
                  <a:gd name="adj" fmla="val 8004"/>
                </a:avLst>
              </a:pr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57"/>
              <p:cNvGrpSpPr/>
              <p:nvPr/>
            </p:nvGrpSpPr>
            <p:grpSpPr>
              <a:xfrm>
                <a:off x="829632" y="4243824"/>
                <a:ext cx="480900" cy="187251"/>
                <a:chOff x="829632" y="4243824"/>
                <a:chExt cx="480900" cy="187251"/>
              </a:xfrm>
            </p:grpSpPr>
            <p:sp>
              <p:nvSpPr>
                <p:cNvPr id="1183" name="Google Shape;1183;p57"/>
                <p:cNvSpPr/>
                <p:nvPr/>
              </p:nvSpPr>
              <p:spPr>
                <a:xfrm>
                  <a:off x="829632" y="4243824"/>
                  <a:ext cx="4809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7"/>
                <p:cNvSpPr/>
                <p:nvPr/>
              </p:nvSpPr>
              <p:spPr>
                <a:xfrm>
                  <a:off x="829632" y="4317049"/>
                  <a:ext cx="4809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7"/>
                <p:cNvSpPr/>
                <p:nvPr/>
              </p:nvSpPr>
              <p:spPr>
                <a:xfrm>
                  <a:off x="911649" y="4390275"/>
                  <a:ext cx="3168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86" name="Google Shape;1186;p57"/>
            <p:cNvSpPr/>
            <p:nvPr/>
          </p:nvSpPr>
          <p:spPr>
            <a:xfrm>
              <a:off x="1084816" y="342924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57"/>
            <p:cNvGrpSpPr/>
            <p:nvPr/>
          </p:nvGrpSpPr>
          <p:grpSpPr>
            <a:xfrm>
              <a:off x="1138484" y="3491175"/>
              <a:ext cx="229200" cy="229200"/>
              <a:chOff x="955447" y="3949400"/>
              <a:chExt cx="229200" cy="229200"/>
            </a:xfrm>
          </p:grpSpPr>
          <p:sp>
            <p:nvSpPr>
              <p:cNvPr id="1188" name="Google Shape;1188;p57"/>
              <p:cNvSpPr/>
              <p:nvPr/>
            </p:nvSpPr>
            <p:spPr>
              <a:xfrm>
                <a:off x="955447" y="4043600"/>
                <a:ext cx="229200" cy="40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7"/>
              <p:cNvSpPr/>
              <p:nvPr/>
            </p:nvSpPr>
            <p:spPr>
              <a:xfrm rot="5400000">
                <a:off x="955447" y="4043600"/>
                <a:ext cx="229200" cy="40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0" name="Google Shape;1190;p57"/>
          <p:cNvGrpSpPr/>
          <p:nvPr/>
        </p:nvGrpSpPr>
        <p:grpSpPr>
          <a:xfrm>
            <a:off x="7049790" y="3605794"/>
            <a:ext cx="767672" cy="251306"/>
            <a:chOff x="6394925" y="2541508"/>
            <a:chExt cx="736800" cy="241200"/>
          </a:xfrm>
        </p:grpSpPr>
        <p:sp>
          <p:nvSpPr>
            <p:cNvPr id="1191" name="Google Shape;1191;p57"/>
            <p:cNvSpPr/>
            <p:nvPr/>
          </p:nvSpPr>
          <p:spPr>
            <a:xfrm rot="-5400000">
              <a:off x="6642725" y="2293708"/>
              <a:ext cx="241200" cy="736800"/>
            </a:xfrm>
            <a:prstGeom prst="roundRect">
              <a:avLst>
                <a:gd name="adj" fmla="val 19767"/>
              </a:avLst>
            </a:prstGeom>
            <a:gradFill>
              <a:gsLst>
                <a:gs pos="0">
                  <a:schemeClr val="lt1"/>
                </a:gs>
                <a:gs pos="100000">
                  <a:schemeClr val="dk2"/>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7"/>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7"/>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7"/>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5" name="Google Shape;1195;p57"/>
          <p:cNvCxnSpPr/>
          <p:nvPr/>
        </p:nvCxnSpPr>
        <p:spPr>
          <a:xfrm>
            <a:off x="5503575" y="3970663"/>
            <a:ext cx="740100" cy="0"/>
          </a:xfrm>
          <a:prstGeom prst="straightConnector1">
            <a:avLst/>
          </a:prstGeom>
          <a:noFill/>
          <a:ln w="9525" cap="flat" cmpd="sng">
            <a:solidFill>
              <a:schemeClr val="dk2"/>
            </a:solidFill>
            <a:prstDash val="solid"/>
            <a:round/>
            <a:headEnd type="none" w="med" len="med"/>
            <a:tailEnd type="stealth" w="med" len="med"/>
          </a:ln>
        </p:spPr>
      </p:cxnSp>
      <p:sp>
        <p:nvSpPr>
          <p:cNvPr id="1196" name="Google Shape;1196;p5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948600" y="2106598"/>
            <a:ext cx="4164858" cy="1077218"/>
          </a:xfrm>
          <a:prstGeom prst="rect">
            <a:avLst/>
          </a:prstGeom>
          <a:noFill/>
        </p:spPr>
        <p:txBody>
          <a:bodyPr wrap="square" rtlCol="0">
            <a:spAutoFit/>
          </a:bodyPr>
          <a:lstStyle/>
          <a:p>
            <a:r>
              <a:rPr lang="en-US" sz="3200" b="1" dirty="0" err="1" smtClean="0">
                <a:solidFill>
                  <a:schemeClr val="bg1"/>
                </a:solidFill>
                <a:latin typeface="Oswald" panose="020B0604020202020204" charset="0"/>
                <a:cs typeface="Calibri" panose="020F0502020204030204" pitchFamily="34" charset="0"/>
              </a:rPr>
              <a:t>Phép</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toán</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và</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biểu</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thức</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số</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học</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trong</a:t>
            </a:r>
            <a:r>
              <a:rPr lang="en-US" sz="3200" b="1" dirty="0" smtClean="0">
                <a:solidFill>
                  <a:schemeClr val="bg1"/>
                </a:solidFill>
                <a:latin typeface="Oswald" panose="020B0604020202020204" charset="0"/>
                <a:cs typeface="Calibri" panose="020F0502020204030204" pitchFamily="34" charset="0"/>
              </a:rPr>
              <a:t> Python</a:t>
            </a:r>
            <a:endParaRPr lang="en-US" sz="3200" b="1" dirty="0">
              <a:solidFill>
                <a:schemeClr val="bg1"/>
              </a:solidFill>
              <a:latin typeface="Oswald" panose="020B0604020202020204" charset="0"/>
              <a:cs typeface="Calibri" panose="020F0502020204030204" pitchFamily="34" charset="0"/>
            </a:endParaRPr>
          </a:p>
        </p:txBody>
      </p:sp>
    </p:spTree>
    <p:extLst>
      <p:ext uri="{BB962C8B-B14F-4D97-AF65-F5344CB8AC3E}">
        <p14:creationId xmlns:p14="http://schemas.microsoft.com/office/powerpoint/2010/main" val="3300477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9"/>
                                        </p:tgtEl>
                                        <p:attrNameLst>
                                          <p:attrName>style.visibility</p:attrName>
                                        </p:attrNameLst>
                                      </p:cBhvr>
                                      <p:to>
                                        <p:strVal val="visible"/>
                                      </p:to>
                                    </p:set>
                                    <p:animEffect transition="in" filter="fade">
                                      <p:cBhvr>
                                        <p:cTn id="7" dur="500"/>
                                        <p:tgtEl>
                                          <p:spTgt spid="11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81"/>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763" name="Google Shape;1763;p81"/>
          <p:cNvGrpSpPr/>
          <p:nvPr/>
        </p:nvGrpSpPr>
        <p:grpSpPr>
          <a:xfrm>
            <a:off x="299286" y="189025"/>
            <a:ext cx="133205" cy="119344"/>
            <a:chOff x="222150" y="185025"/>
            <a:chExt cx="170100" cy="152400"/>
          </a:xfrm>
        </p:grpSpPr>
        <p:cxnSp>
          <p:nvCxnSpPr>
            <p:cNvPr id="1764" name="Google Shape;1764;p8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5" name="Google Shape;1765;p8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6" name="Google Shape;1766;p8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67" name="Google Shape;1767;p81"/>
          <p:cNvGrpSpPr/>
          <p:nvPr/>
        </p:nvGrpSpPr>
        <p:grpSpPr>
          <a:xfrm>
            <a:off x="286625" y="3999999"/>
            <a:ext cx="145867" cy="958251"/>
            <a:chOff x="286625" y="3923799"/>
            <a:chExt cx="145867" cy="958251"/>
          </a:xfrm>
        </p:grpSpPr>
        <p:sp>
          <p:nvSpPr>
            <p:cNvPr id="1768" name="Google Shape;1768;p8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9" name="Google Shape;1769;p81"/>
            <p:cNvGrpSpPr/>
            <p:nvPr/>
          </p:nvGrpSpPr>
          <p:grpSpPr>
            <a:xfrm>
              <a:off x="298112" y="4342643"/>
              <a:ext cx="110182" cy="126862"/>
              <a:chOff x="281100" y="2027800"/>
              <a:chExt cx="140700" cy="162000"/>
            </a:xfrm>
          </p:grpSpPr>
          <p:sp>
            <p:nvSpPr>
              <p:cNvPr id="1770" name="Google Shape;1770;p8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1" name="Google Shape;1771;p81"/>
              <p:cNvGrpSpPr/>
              <p:nvPr/>
            </p:nvGrpSpPr>
            <p:grpSpPr>
              <a:xfrm>
                <a:off x="308875" y="2088450"/>
                <a:ext cx="85200" cy="40700"/>
                <a:chOff x="308875" y="2087000"/>
                <a:chExt cx="85200" cy="40700"/>
              </a:xfrm>
            </p:grpSpPr>
            <p:cxnSp>
              <p:nvCxnSpPr>
                <p:cNvPr id="1772" name="Google Shape;1772;p8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73" name="Google Shape;1773;p8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74" name="Google Shape;1774;p81"/>
            <p:cNvGrpSpPr/>
            <p:nvPr/>
          </p:nvGrpSpPr>
          <p:grpSpPr>
            <a:xfrm>
              <a:off x="286625" y="3923799"/>
              <a:ext cx="133200" cy="133200"/>
              <a:chOff x="286625" y="3648899"/>
              <a:chExt cx="133200" cy="133200"/>
            </a:xfrm>
          </p:grpSpPr>
          <p:sp>
            <p:nvSpPr>
              <p:cNvPr id="1775" name="Google Shape;1775;p8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77" name="Google Shape;1777;p81">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778" name="Google Shape;1778;p8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1"/>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1. </a:t>
            </a:r>
            <a:r>
              <a:rPr lang="en-US" dirty="0" err="1" smtClean="0"/>
              <a:t>Phép</a:t>
            </a:r>
            <a:r>
              <a:rPr lang="en-US" dirty="0" smtClean="0"/>
              <a:t> </a:t>
            </a:r>
            <a:r>
              <a:rPr lang="en-US" dirty="0" err="1" smtClean="0"/>
              <a:t>toán</a:t>
            </a:r>
            <a:r>
              <a:rPr lang="en-US" dirty="0" smtClean="0"/>
              <a:t> </a:t>
            </a:r>
            <a:r>
              <a:rPr lang="en-US" dirty="0" err="1" smtClean="0"/>
              <a:t>số</a:t>
            </a:r>
            <a:r>
              <a:rPr lang="en-US" dirty="0" smtClean="0"/>
              <a:t> </a:t>
            </a:r>
            <a:r>
              <a:rPr lang="en-US" dirty="0" err="1" smtClean="0"/>
              <a:t>học</a:t>
            </a:r>
            <a:r>
              <a:rPr lang="en-US" dirty="0" smtClean="0"/>
              <a:t> </a:t>
            </a:r>
            <a:r>
              <a:rPr lang="en-US" dirty="0" err="1" smtClean="0"/>
              <a:t>cơ</a:t>
            </a:r>
            <a:r>
              <a:rPr lang="en-US" dirty="0" smtClean="0"/>
              <a:t> </a:t>
            </a:r>
            <a:r>
              <a:rPr lang="en-US" dirty="0" err="1" smtClean="0"/>
              <a:t>bản</a:t>
            </a:r>
            <a:r>
              <a:rPr lang="en-US" dirty="0" smtClean="0"/>
              <a:t> </a:t>
            </a:r>
            <a:r>
              <a:rPr lang="en-US" dirty="0" err="1" smtClean="0"/>
              <a:t>trong</a:t>
            </a:r>
            <a:r>
              <a:rPr lang="en-US" dirty="0" smtClean="0"/>
              <a:t> Python</a:t>
            </a:r>
            <a:endParaRPr dirty="0"/>
          </a:p>
        </p:txBody>
      </p:sp>
      <p:sp>
        <p:nvSpPr>
          <p:cNvPr id="1780" name="Google Shape;1780;p8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1">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1">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1">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81"/>
          <p:cNvGrpSpPr/>
          <p:nvPr/>
        </p:nvGrpSpPr>
        <p:grpSpPr>
          <a:xfrm>
            <a:off x="7819199" y="752550"/>
            <a:ext cx="604800" cy="147600"/>
            <a:chOff x="7688649" y="828750"/>
            <a:chExt cx="604800" cy="147600"/>
          </a:xfrm>
        </p:grpSpPr>
        <p:sp>
          <p:nvSpPr>
            <p:cNvPr id="1786" name="Google Shape;1786;p81"/>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1"/>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1"/>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9" name="Google Shape;1789;p81"/>
          <p:cNvSpPr txBox="1"/>
          <p:nvPr/>
        </p:nvSpPr>
        <p:spPr>
          <a:xfrm>
            <a:off x="1215514" y="1879123"/>
            <a:ext cx="1161963"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lt2"/>
                </a:solidFill>
                <a:latin typeface="Oswald"/>
                <a:ea typeface="Oswald"/>
                <a:cs typeface="Oswald"/>
                <a:sym typeface="Oswald"/>
              </a:rPr>
              <a:t>Phép toán</a:t>
            </a:r>
            <a:endParaRPr sz="1800" b="1" dirty="0">
              <a:solidFill>
                <a:schemeClr val="lt2"/>
              </a:solidFill>
              <a:latin typeface="Oswald"/>
              <a:ea typeface="Oswald"/>
              <a:cs typeface="Oswald"/>
              <a:sym typeface="Oswald"/>
            </a:endParaRPr>
          </a:p>
        </p:txBody>
      </p:sp>
      <p:sp>
        <p:nvSpPr>
          <p:cNvPr id="1790" name="Google Shape;1790;p81"/>
          <p:cNvSpPr txBox="1"/>
          <p:nvPr/>
        </p:nvSpPr>
        <p:spPr>
          <a:xfrm>
            <a:off x="3249293" y="1880470"/>
            <a:ext cx="9267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accent3"/>
                </a:solidFill>
                <a:latin typeface="Oswald"/>
                <a:ea typeface="Oswald"/>
                <a:cs typeface="Oswald"/>
                <a:sym typeface="Oswald"/>
              </a:rPr>
              <a:t>Kí hiệu</a:t>
            </a:r>
            <a:endParaRPr sz="1800" b="1" dirty="0">
              <a:solidFill>
                <a:schemeClr val="accent3"/>
              </a:solidFill>
              <a:latin typeface="Oswald"/>
              <a:ea typeface="Oswald"/>
              <a:cs typeface="Oswald"/>
              <a:sym typeface="Oswald"/>
            </a:endParaRPr>
          </a:p>
        </p:txBody>
      </p:sp>
      <p:sp>
        <p:nvSpPr>
          <p:cNvPr id="1791" name="Google Shape;1791;p81"/>
          <p:cNvSpPr txBox="1"/>
          <p:nvPr/>
        </p:nvSpPr>
        <p:spPr>
          <a:xfrm>
            <a:off x="944057" y="1323745"/>
            <a:ext cx="7332341" cy="27780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Clr>
                <a:schemeClr val="bg2"/>
              </a:buClr>
              <a:buFont typeface="Arial" panose="020B0604020202020204" pitchFamily="34" charset="0"/>
              <a:buChar char="•"/>
            </a:pPr>
            <a:r>
              <a:rPr lang="en-US" dirty="0" err="1" smtClean="0">
                <a:solidFill>
                  <a:schemeClr val="dk2"/>
                </a:solidFill>
                <a:latin typeface="Calibri" panose="020F0502020204030204" pitchFamily="34" charset="0"/>
                <a:ea typeface="Fira Code"/>
                <a:cs typeface="Calibri" panose="020F0502020204030204" pitchFamily="34" charset="0"/>
                <a:sym typeface="Fira Code"/>
              </a:rPr>
              <a:t>Trong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các</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ngôn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ngữ</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lập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trình</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đều</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cung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cấp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những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phép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toán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cơ</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bản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trên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các</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đại</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lượng</a:t>
            </a:r>
            <a:r>
              <a:rPr lang="en-US" dirty="0" smtClean="0">
                <a:solidFill>
                  <a:schemeClr val="dk2"/>
                </a:solidFill>
                <a:latin typeface="Calibri" panose="020F0502020204030204" pitchFamily="34" charset="0"/>
                <a:ea typeface="Fira Code"/>
                <a:cs typeface="Calibri" panose="020F0502020204030204" pitchFamily="34" charset="0"/>
                <a:sym typeface="Fira Code"/>
              </a:rPr>
              <a:t>.</a:t>
            </a:r>
            <a:endParaRPr dirty="0">
              <a:solidFill>
                <a:schemeClr val="dk2"/>
              </a:solidFill>
              <a:latin typeface="Calibri" panose="020F0502020204030204" pitchFamily="34" charset="0"/>
              <a:ea typeface="Fira Code"/>
              <a:cs typeface="Calibri" panose="020F0502020204030204" pitchFamily="34" charset="0"/>
              <a:sym typeface="Fira Code"/>
            </a:endParaRPr>
          </a:p>
        </p:txBody>
      </p:sp>
      <p:graphicFrame>
        <p:nvGraphicFramePr>
          <p:cNvPr id="3" name="Table 2"/>
          <p:cNvGraphicFramePr>
            <a:graphicFrameLocks noGrp="1"/>
          </p:cNvGraphicFramePr>
          <p:nvPr>
            <p:extLst>
              <p:ext uri="{D42A27DB-BD31-4B8C-83A1-F6EECF244321}">
                <p14:modId xmlns:p14="http://schemas.microsoft.com/office/powerpoint/2010/main" val="1405025512"/>
              </p:ext>
            </p:extLst>
          </p:nvPr>
        </p:nvGraphicFramePr>
        <p:xfrm>
          <a:off x="929689" y="2238731"/>
          <a:ext cx="7346712" cy="2346960"/>
        </p:xfrm>
        <a:graphic>
          <a:graphicData uri="http://schemas.openxmlformats.org/drawingml/2006/table">
            <a:tbl>
              <a:tblPr firstRow="1" bandRow="1">
                <a:tableStyleId>{01C5FD88-1FBC-4601-974A-264DF83C4024}</a:tableStyleId>
              </a:tblPr>
              <a:tblGrid>
                <a:gridCol w="1836678">
                  <a:extLst>
                    <a:ext uri="{9D8B030D-6E8A-4147-A177-3AD203B41FA5}">
                      <a16:colId xmlns:a16="http://schemas.microsoft.com/office/drawing/2014/main" val="3940870710"/>
                    </a:ext>
                  </a:extLst>
                </a:gridCol>
                <a:gridCol w="1836678">
                  <a:extLst>
                    <a:ext uri="{9D8B030D-6E8A-4147-A177-3AD203B41FA5}">
                      <a16:colId xmlns:a16="http://schemas.microsoft.com/office/drawing/2014/main" val="3437013106"/>
                    </a:ext>
                  </a:extLst>
                </a:gridCol>
                <a:gridCol w="1836678">
                  <a:extLst>
                    <a:ext uri="{9D8B030D-6E8A-4147-A177-3AD203B41FA5}">
                      <a16:colId xmlns:a16="http://schemas.microsoft.com/office/drawing/2014/main" val="922246683"/>
                    </a:ext>
                  </a:extLst>
                </a:gridCol>
                <a:gridCol w="1836678">
                  <a:extLst>
                    <a:ext uri="{9D8B030D-6E8A-4147-A177-3AD203B41FA5}">
                      <a16:colId xmlns:a16="http://schemas.microsoft.com/office/drawing/2014/main" val="3235982034"/>
                    </a:ext>
                  </a:extLst>
                </a:gridCol>
              </a:tblGrid>
              <a:tr h="293439">
                <a:tc>
                  <a:txBody>
                    <a:bodyPr/>
                    <a:lstStyle/>
                    <a:p>
                      <a:pPr marL="285750" indent="-285750">
                        <a:buClr>
                          <a:schemeClr val="bg1"/>
                        </a:buClr>
                        <a:buFont typeface="Arial" panose="020B0604020202020204" pitchFamily="34" charset="0"/>
                        <a:buChar cha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cộng</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11</a:t>
                      </a:r>
                      <a:r>
                        <a:rPr lang="en-US" baseline="0" dirty="0" smtClean="0">
                          <a:solidFill>
                            <a:schemeClr val="bg1"/>
                          </a:solidFill>
                          <a:latin typeface="Calibri" panose="020F0502020204030204" pitchFamily="34" charset="0"/>
                          <a:cs typeface="Calibri" panose="020F0502020204030204" pitchFamily="34" charset="0"/>
                        </a:rPr>
                        <a:t> + 9</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21</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80747517"/>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trừ</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15 - 3</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12</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63936957"/>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nhân</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6</a:t>
                      </a:r>
                      <a:r>
                        <a:rPr lang="en-US" baseline="0" dirty="0" smtClean="0">
                          <a:solidFill>
                            <a:schemeClr val="bg1"/>
                          </a:solidFill>
                          <a:latin typeface="Calibri" panose="020F0502020204030204" pitchFamily="34" charset="0"/>
                          <a:cs typeface="Calibri" panose="020F0502020204030204" pitchFamily="34" charset="0"/>
                        </a:rPr>
                        <a:t> * 9</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54</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02338944"/>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15</a:t>
                      </a:r>
                      <a:r>
                        <a:rPr lang="en-US" baseline="0" dirty="0" smtClean="0">
                          <a:solidFill>
                            <a:schemeClr val="bg1"/>
                          </a:solidFill>
                          <a:latin typeface="Calibri" panose="020F0502020204030204" pitchFamily="34" charset="0"/>
                          <a:cs typeface="Calibri" panose="020F0502020204030204" pitchFamily="34" charset="0"/>
                        </a:rPr>
                        <a:t> / 3</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5</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00326381"/>
                  </a:ext>
                </a:extLst>
              </a:tr>
              <a:tr h="498846">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 </a:t>
                      </a:r>
                      <a:r>
                        <a:rPr lang="en-US" baseline="0" dirty="0" err="1" smtClean="0">
                          <a:solidFill>
                            <a:schemeClr val="bg1"/>
                          </a:solidFill>
                          <a:latin typeface="Calibri" panose="020F0502020204030204" pitchFamily="34" charset="0"/>
                          <a:cs typeface="Calibri" panose="020F0502020204030204" pitchFamily="34" charset="0"/>
                        </a:rPr>
                        <a:t>lấy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thương</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16 // 5</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3</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55831699"/>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 </a:t>
                      </a:r>
                      <a:r>
                        <a:rPr lang="en-US" baseline="0" dirty="0" err="1" smtClean="0">
                          <a:solidFill>
                            <a:schemeClr val="bg1"/>
                          </a:solidFill>
                          <a:latin typeface="Calibri" panose="020F0502020204030204" pitchFamily="34" charset="0"/>
                          <a:cs typeface="Calibri" panose="020F0502020204030204" pitchFamily="34" charset="0"/>
                        </a:rPr>
                        <a:t>lấy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dư</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16</a:t>
                      </a:r>
                      <a:r>
                        <a:rPr lang="en-US" baseline="0" dirty="0" smtClean="0">
                          <a:solidFill>
                            <a:schemeClr val="bg1"/>
                          </a:solidFill>
                          <a:latin typeface="Calibri" panose="020F0502020204030204" pitchFamily="34" charset="0"/>
                          <a:cs typeface="Calibri" panose="020F0502020204030204" pitchFamily="34" charset="0"/>
                        </a:rPr>
                        <a:t> % 5 </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38408086"/>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Pct val="100000"/>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Lũy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thừa</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2 ** 5</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32</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58116264"/>
                  </a:ext>
                </a:extLst>
              </a:tr>
            </a:tbl>
          </a:graphicData>
        </a:graphic>
      </p:graphicFrame>
      <p:sp>
        <p:nvSpPr>
          <p:cNvPr id="4" name="TextBox 3"/>
          <p:cNvSpPr txBox="1"/>
          <p:nvPr/>
        </p:nvSpPr>
        <p:spPr>
          <a:xfrm>
            <a:off x="944057" y="1623179"/>
            <a:ext cx="6661104"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err="1" smtClean="0">
                <a:solidFill>
                  <a:schemeClr val="bg1"/>
                </a:solidFill>
                <a:latin typeface="Calibri" panose="020F0502020204030204" pitchFamily="34" charset="0"/>
                <a:cs typeface="Calibri" panose="020F0502020204030204" pitchFamily="34" charset="0"/>
              </a:rPr>
              <a:t>Bảng</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toán</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tử</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số</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học</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của</a:t>
            </a:r>
            <a:r>
              <a:rPr lang="en-US" dirty="0" smtClean="0">
                <a:solidFill>
                  <a:schemeClr val="bg1"/>
                </a:solidFill>
                <a:latin typeface="Calibri" panose="020F0502020204030204" pitchFamily="34" charset="0"/>
                <a:cs typeface="Calibri" panose="020F0502020204030204" pitchFamily="34" charset="0"/>
              </a:rPr>
              <a:t> Python:</a:t>
            </a:r>
            <a:endParaRPr lang="en-US" dirty="0">
              <a:solidFill>
                <a:schemeClr val="bg1"/>
              </a:solidFill>
              <a:latin typeface="Calibri" panose="020F0502020204030204" pitchFamily="34" charset="0"/>
              <a:cs typeface="Calibri" panose="020F0502020204030204" pitchFamily="34" charset="0"/>
            </a:endParaRPr>
          </a:p>
        </p:txBody>
      </p:sp>
      <p:sp>
        <p:nvSpPr>
          <p:cNvPr id="35" name="Google Shape;1790;p81"/>
          <p:cNvSpPr txBox="1"/>
          <p:nvPr/>
        </p:nvSpPr>
        <p:spPr>
          <a:xfrm>
            <a:off x="5148155" y="1875229"/>
            <a:ext cx="7743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rgbClr val="92D050"/>
                </a:solidFill>
                <a:latin typeface="Oswald"/>
                <a:ea typeface="Oswald"/>
                <a:cs typeface="Oswald"/>
                <a:sym typeface="Oswald"/>
              </a:rPr>
              <a:t>Ví dụ</a:t>
            </a:r>
            <a:endParaRPr sz="1800" b="1" dirty="0">
              <a:solidFill>
                <a:srgbClr val="92D050"/>
              </a:solidFill>
              <a:latin typeface="Oswald"/>
              <a:ea typeface="Oswald"/>
              <a:cs typeface="Oswald"/>
              <a:sym typeface="Oswald"/>
            </a:endParaRPr>
          </a:p>
        </p:txBody>
      </p:sp>
      <p:sp>
        <p:nvSpPr>
          <p:cNvPr id="36" name="Google Shape;1790;p81"/>
          <p:cNvSpPr txBox="1"/>
          <p:nvPr/>
        </p:nvSpPr>
        <p:spPr>
          <a:xfrm>
            <a:off x="6864622" y="1875229"/>
            <a:ext cx="9267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accent2"/>
                </a:solidFill>
                <a:latin typeface="Oswald"/>
                <a:ea typeface="Oswald"/>
                <a:cs typeface="Oswald"/>
                <a:sym typeface="Oswald"/>
              </a:rPr>
              <a:t>Output</a:t>
            </a:r>
            <a:endParaRPr sz="1800" b="1" dirty="0">
              <a:solidFill>
                <a:schemeClr val="accent2"/>
              </a:solidFill>
              <a:latin typeface="Oswald"/>
              <a:ea typeface="Oswald"/>
              <a:cs typeface="Oswald"/>
              <a:sym typeface="Oswa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91"/>
                                        </p:tgtEl>
                                        <p:attrNameLst>
                                          <p:attrName>style.visibility</p:attrName>
                                        </p:attrNameLst>
                                      </p:cBhvr>
                                      <p:to>
                                        <p:strVal val="visible"/>
                                      </p:to>
                                    </p:set>
                                    <p:animEffect transition="in" filter="fade">
                                      <p:cBhvr>
                                        <p:cTn id="7" dur="500"/>
                                        <p:tgtEl>
                                          <p:spTgt spid="17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89"/>
                                        </p:tgtEl>
                                        <p:attrNameLst>
                                          <p:attrName>style.visibility</p:attrName>
                                        </p:attrNameLst>
                                      </p:cBhvr>
                                      <p:to>
                                        <p:strVal val="visible"/>
                                      </p:to>
                                    </p:set>
                                    <p:animEffect transition="in" filter="fade">
                                      <p:cBhvr>
                                        <p:cTn id="17" dur="500"/>
                                        <p:tgtEl>
                                          <p:spTgt spid="178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790"/>
                                        </p:tgtEl>
                                        <p:attrNameLst>
                                          <p:attrName>style.visibility</p:attrName>
                                        </p:attrNameLst>
                                      </p:cBhvr>
                                      <p:to>
                                        <p:strVal val="visible"/>
                                      </p:to>
                                    </p:set>
                                    <p:animEffect transition="in" filter="fade">
                                      <p:cBhvr>
                                        <p:cTn id="21" dur="500"/>
                                        <p:tgtEl>
                                          <p:spTgt spid="179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9" grpId="0"/>
      <p:bldP spid="1790" grpId="0"/>
      <p:bldP spid="1791" grpId="0"/>
      <p:bldP spid="4" grpId="0"/>
      <p:bldP spid="35"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grpSp>
        <p:nvGrpSpPr>
          <p:cNvPr id="1321" name="Google Shape;1321;p65"/>
          <p:cNvGrpSpPr/>
          <p:nvPr/>
        </p:nvGrpSpPr>
        <p:grpSpPr>
          <a:xfrm>
            <a:off x="299286" y="189025"/>
            <a:ext cx="133205" cy="119344"/>
            <a:chOff x="222150" y="185025"/>
            <a:chExt cx="170100" cy="152400"/>
          </a:xfrm>
        </p:grpSpPr>
        <p:cxnSp>
          <p:nvCxnSpPr>
            <p:cNvPr id="1322" name="Google Shape;1322;p6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3" name="Google Shape;1323;p6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4" name="Google Shape;1324;p6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25" name="Google Shape;1325;p65"/>
          <p:cNvGrpSpPr/>
          <p:nvPr/>
        </p:nvGrpSpPr>
        <p:grpSpPr>
          <a:xfrm>
            <a:off x="286625" y="3999999"/>
            <a:ext cx="145867" cy="958251"/>
            <a:chOff x="286625" y="3923799"/>
            <a:chExt cx="145867" cy="958251"/>
          </a:xfrm>
        </p:grpSpPr>
        <p:sp>
          <p:nvSpPr>
            <p:cNvPr id="1326" name="Google Shape;1326;p6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65"/>
            <p:cNvGrpSpPr/>
            <p:nvPr/>
          </p:nvGrpSpPr>
          <p:grpSpPr>
            <a:xfrm>
              <a:off x="298112" y="4342643"/>
              <a:ext cx="110182" cy="126862"/>
              <a:chOff x="281100" y="2027800"/>
              <a:chExt cx="140700" cy="162000"/>
            </a:xfrm>
          </p:grpSpPr>
          <p:sp>
            <p:nvSpPr>
              <p:cNvPr id="1328" name="Google Shape;1328;p6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65"/>
              <p:cNvGrpSpPr/>
              <p:nvPr/>
            </p:nvGrpSpPr>
            <p:grpSpPr>
              <a:xfrm>
                <a:off x="308875" y="2088450"/>
                <a:ext cx="85200" cy="40700"/>
                <a:chOff x="308875" y="2087000"/>
                <a:chExt cx="85200" cy="40700"/>
              </a:xfrm>
            </p:grpSpPr>
            <p:cxnSp>
              <p:nvCxnSpPr>
                <p:cNvPr id="1330" name="Google Shape;1330;p6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31" name="Google Shape;1331;p6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32" name="Google Shape;1332;p65"/>
            <p:cNvGrpSpPr/>
            <p:nvPr/>
          </p:nvGrpSpPr>
          <p:grpSpPr>
            <a:xfrm>
              <a:off x="286625" y="3923799"/>
              <a:ext cx="133200" cy="133200"/>
              <a:chOff x="286625" y="3648899"/>
              <a:chExt cx="133200" cy="133200"/>
            </a:xfrm>
          </p:grpSpPr>
          <p:sp>
            <p:nvSpPr>
              <p:cNvPr id="1333" name="Google Shape;1333;p6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35" name="Google Shape;1335;p6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sz="1000" dirty="0" smtClean="0">
                <a:solidFill>
                  <a:schemeClr val="dk2"/>
                </a:solidFill>
                <a:latin typeface="Oswald"/>
                <a:ea typeface="Oswald"/>
                <a:cs typeface="Oswald"/>
                <a:sym typeface="Oswald"/>
              </a:rPr>
              <a:t>No one asked for this part</a:t>
            </a:r>
            <a:endParaRPr sz="1000" dirty="0">
              <a:solidFill>
                <a:schemeClr val="dk2"/>
              </a:solidFill>
              <a:latin typeface="Oswald"/>
              <a:ea typeface="Oswald"/>
              <a:cs typeface="Oswald"/>
              <a:sym typeface="Oswald"/>
            </a:endParaRPr>
          </a:p>
        </p:txBody>
      </p:sp>
      <p:sp>
        <p:nvSpPr>
          <p:cNvPr id="1337" name="Google Shape;1337;p65"/>
          <p:cNvSpPr txBox="1">
            <a:spLocks noGrp="1"/>
          </p:cNvSpPr>
          <p:nvPr>
            <p:ph type="title"/>
          </p:nvPr>
        </p:nvSpPr>
        <p:spPr>
          <a:xfrm>
            <a:off x="4512025" y="1294350"/>
            <a:ext cx="3792000" cy="15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solidFill>
                  <a:schemeClr val="accent3">
                    <a:lumMod val="75000"/>
                  </a:schemeClr>
                </a:solidFill>
              </a:rPr>
              <a:t>04. </a:t>
            </a:r>
            <a:r>
              <a:rPr lang="en-US" dirty="0" err="1" smtClean="0">
                <a:solidFill>
                  <a:schemeClr val="accent3">
                    <a:lumMod val="75000"/>
                  </a:schemeClr>
                </a:solidFill>
              </a:rPr>
              <a:t>Ví</a:t>
            </a:r>
            <a:r>
              <a:rPr lang="en-US" dirty="0" smtClean="0">
                <a:solidFill>
                  <a:schemeClr val="accent3">
                    <a:lumMod val="75000"/>
                  </a:schemeClr>
                </a:solidFill>
              </a:rPr>
              <a:t> </a:t>
            </a:r>
            <a:r>
              <a:rPr lang="en-US" dirty="0" err="1" smtClean="0">
                <a:solidFill>
                  <a:schemeClr val="accent3">
                    <a:lumMod val="75000"/>
                  </a:schemeClr>
                </a:solidFill>
              </a:rPr>
              <a:t>dụ</a:t>
            </a:r>
            <a:r>
              <a:rPr lang="en-US" dirty="0" smtClean="0">
                <a:solidFill>
                  <a:schemeClr val="accent3">
                    <a:lumMod val="75000"/>
                  </a:schemeClr>
                </a:solidFill>
              </a:rPr>
              <a:t> </a:t>
            </a:r>
            <a:r>
              <a:rPr lang="en-US" dirty="0" err="1" smtClean="0">
                <a:solidFill>
                  <a:schemeClr val="accent3">
                    <a:lumMod val="75000"/>
                  </a:schemeClr>
                </a:solidFill>
              </a:rPr>
              <a:t>và</a:t>
            </a:r>
            <a:r>
              <a:rPr lang="en-US" dirty="0" smtClean="0">
                <a:solidFill>
                  <a:schemeClr val="accent3">
                    <a:lumMod val="75000"/>
                  </a:schemeClr>
                </a:solidFill>
              </a:rPr>
              <a:t> </a:t>
            </a:r>
            <a:r>
              <a:rPr lang="en-US" dirty="0" err="1" smtClean="0">
                <a:solidFill>
                  <a:schemeClr val="accent3">
                    <a:lumMod val="75000"/>
                  </a:schemeClr>
                </a:solidFill>
              </a:rPr>
              <a:t>Thực</a:t>
            </a:r>
            <a:r>
              <a:rPr lang="en-US" dirty="0" smtClean="0">
                <a:solidFill>
                  <a:schemeClr val="accent3">
                    <a:lumMod val="75000"/>
                  </a:schemeClr>
                </a:solidFill>
              </a:rPr>
              <a:t> </a:t>
            </a:r>
            <a:r>
              <a:rPr lang="en-US" dirty="0" err="1" smtClean="0">
                <a:solidFill>
                  <a:schemeClr val="accent3">
                    <a:lumMod val="75000"/>
                  </a:schemeClr>
                </a:solidFill>
              </a:rPr>
              <a:t>hành</a:t>
            </a:r>
            <a:r>
              <a:rPr lang="en-US" dirty="0" smtClean="0">
                <a:solidFill>
                  <a:schemeClr val="accent3">
                    <a:lumMod val="75000"/>
                  </a:schemeClr>
                </a:solidFill>
              </a:rPr>
              <a:t>  </a:t>
            </a:r>
            <a:endParaRPr dirty="0">
              <a:solidFill>
                <a:schemeClr val="accent3">
                  <a:lumMod val="75000"/>
                </a:schemeClr>
              </a:solidFill>
            </a:endParaRPr>
          </a:p>
        </p:txBody>
      </p:sp>
      <p:sp>
        <p:nvSpPr>
          <p:cNvPr id="1338" name="Google Shape;1338;p65"/>
          <p:cNvSpPr txBox="1">
            <a:spLocks noGrp="1"/>
          </p:cNvSpPr>
          <p:nvPr>
            <p:ph type="subTitle" idx="1"/>
          </p:nvPr>
        </p:nvSpPr>
        <p:spPr>
          <a:xfrm>
            <a:off x="4512026" y="2815650"/>
            <a:ext cx="3792000" cy="10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You cannot learn something unless you actually tried it.</a:t>
            </a:r>
            <a:endParaRPr dirty="0"/>
          </a:p>
        </p:txBody>
      </p:sp>
      <p:grpSp>
        <p:nvGrpSpPr>
          <p:cNvPr id="1339" name="Google Shape;1339;p65"/>
          <p:cNvGrpSpPr/>
          <p:nvPr/>
        </p:nvGrpSpPr>
        <p:grpSpPr>
          <a:xfrm>
            <a:off x="964875" y="1224275"/>
            <a:ext cx="3028620" cy="2694948"/>
            <a:chOff x="964875" y="1173312"/>
            <a:chExt cx="3028620" cy="2694948"/>
          </a:xfrm>
        </p:grpSpPr>
        <p:sp>
          <p:nvSpPr>
            <p:cNvPr id="1340"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65"/>
            <p:cNvGrpSpPr/>
            <p:nvPr/>
          </p:nvGrpSpPr>
          <p:grpSpPr>
            <a:xfrm>
              <a:off x="965005" y="3030390"/>
              <a:ext cx="3028490" cy="837871"/>
              <a:chOff x="5830225" y="3141424"/>
              <a:chExt cx="2593773" cy="717601"/>
            </a:xfrm>
          </p:grpSpPr>
          <p:sp>
            <p:nvSpPr>
              <p:cNvPr id="1342"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6" name="Google Shape;1346;p65"/>
          <p:cNvGrpSpPr/>
          <p:nvPr/>
        </p:nvGrpSpPr>
        <p:grpSpPr>
          <a:xfrm>
            <a:off x="964875" y="3679525"/>
            <a:ext cx="1355700" cy="678900"/>
            <a:chOff x="1040525" y="3679525"/>
            <a:chExt cx="1355700" cy="678900"/>
          </a:xfrm>
        </p:grpSpPr>
        <p:sp>
          <p:nvSpPr>
            <p:cNvPr id="1347"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65"/>
            <p:cNvGrpSpPr/>
            <p:nvPr/>
          </p:nvGrpSpPr>
          <p:grpSpPr>
            <a:xfrm>
              <a:off x="1214633" y="4136581"/>
              <a:ext cx="1007698" cy="131347"/>
              <a:chOff x="1397158" y="2606681"/>
              <a:chExt cx="1007698" cy="131347"/>
            </a:xfrm>
          </p:grpSpPr>
          <p:sp>
            <p:nvSpPr>
              <p:cNvPr id="1352"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7"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65"/>
          <p:cNvGrpSpPr/>
          <p:nvPr/>
        </p:nvGrpSpPr>
        <p:grpSpPr>
          <a:xfrm>
            <a:off x="3552636" y="3919227"/>
            <a:ext cx="440861" cy="441047"/>
            <a:chOff x="3552636" y="3919227"/>
            <a:chExt cx="440861" cy="441047"/>
          </a:xfrm>
        </p:grpSpPr>
        <p:sp>
          <p:nvSpPr>
            <p:cNvPr id="1361"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65"/>
          <p:cNvGrpSpPr/>
          <p:nvPr/>
        </p:nvGrpSpPr>
        <p:grpSpPr>
          <a:xfrm>
            <a:off x="2282900" y="800475"/>
            <a:ext cx="1710600" cy="263700"/>
            <a:chOff x="2282900" y="800475"/>
            <a:chExt cx="1710600" cy="263700"/>
          </a:xfrm>
        </p:grpSpPr>
        <p:sp>
          <p:nvSpPr>
            <p:cNvPr id="1364"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7" name="Google Shape;1367;p65"/>
          <p:cNvCxnSpPr/>
          <p:nvPr/>
        </p:nvCxnSpPr>
        <p:spPr>
          <a:xfrm>
            <a:off x="4664425" y="932213"/>
            <a:ext cx="740100" cy="0"/>
          </a:xfrm>
          <a:prstGeom prst="straightConnector1">
            <a:avLst/>
          </a:prstGeom>
          <a:noFill/>
          <a:ln w="9525" cap="flat" cmpd="sng">
            <a:solidFill>
              <a:schemeClr val="dk2"/>
            </a:solidFill>
            <a:prstDash val="solid"/>
            <a:round/>
            <a:headEnd type="none" w="med" len="med"/>
            <a:tailEnd type="stealth" w="med" len="med"/>
          </a:ln>
        </p:spPr>
      </p:cxnSp>
      <p:sp>
        <p:nvSpPr>
          <p:cNvPr id="1368" name="Google Shape;1368;p6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810" y="1338974"/>
            <a:ext cx="2817854" cy="161804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grpSp>
        <p:nvGrpSpPr>
          <p:cNvPr id="1699" name="Google Shape;1699;p78"/>
          <p:cNvGrpSpPr/>
          <p:nvPr/>
        </p:nvGrpSpPr>
        <p:grpSpPr>
          <a:xfrm>
            <a:off x="299286" y="189025"/>
            <a:ext cx="133205" cy="119344"/>
            <a:chOff x="222150" y="185025"/>
            <a:chExt cx="170100" cy="152400"/>
          </a:xfrm>
        </p:grpSpPr>
        <p:cxnSp>
          <p:nvCxnSpPr>
            <p:cNvPr id="1700" name="Google Shape;1700;p7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1" name="Google Shape;1701;p7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2" name="Google Shape;1702;p7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03" name="Google Shape;1703;p78"/>
          <p:cNvGrpSpPr/>
          <p:nvPr/>
        </p:nvGrpSpPr>
        <p:grpSpPr>
          <a:xfrm>
            <a:off x="286625" y="3999999"/>
            <a:ext cx="145867" cy="958251"/>
            <a:chOff x="286625" y="3923799"/>
            <a:chExt cx="145867" cy="958251"/>
          </a:xfrm>
        </p:grpSpPr>
        <p:sp>
          <p:nvSpPr>
            <p:cNvPr id="1704" name="Google Shape;1704;p7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5" name="Google Shape;1705;p78"/>
            <p:cNvGrpSpPr/>
            <p:nvPr/>
          </p:nvGrpSpPr>
          <p:grpSpPr>
            <a:xfrm>
              <a:off x="298112" y="4342643"/>
              <a:ext cx="110182" cy="126862"/>
              <a:chOff x="281100" y="2027800"/>
              <a:chExt cx="140700" cy="162000"/>
            </a:xfrm>
          </p:grpSpPr>
          <p:sp>
            <p:nvSpPr>
              <p:cNvPr id="1706" name="Google Shape;1706;p7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78"/>
              <p:cNvGrpSpPr/>
              <p:nvPr/>
            </p:nvGrpSpPr>
            <p:grpSpPr>
              <a:xfrm>
                <a:off x="308875" y="2088450"/>
                <a:ext cx="85200" cy="40700"/>
                <a:chOff x="308875" y="2087000"/>
                <a:chExt cx="85200" cy="40700"/>
              </a:xfrm>
            </p:grpSpPr>
            <p:cxnSp>
              <p:nvCxnSpPr>
                <p:cNvPr id="1708" name="Google Shape;1708;p7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09" name="Google Shape;1709;p7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10" name="Google Shape;1710;p78"/>
            <p:cNvGrpSpPr/>
            <p:nvPr/>
          </p:nvGrpSpPr>
          <p:grpSpPr>
            <a:xfrm>
              <a:off x="286625" y="3923799"/>
              <a:ext cx="133200" cy="133200"/>
              <a:chOff x="286625" y="3648899"/>
              <a:chExt cx="133200" cy="133200"/>
            </a:xfrm>
          </p:grpSpPr>
          <p:sp>
            <p:nvSpPr>
              <p:cNvPr id="1711" name="Google Shape;1711;p7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15" name="Google Shape;1715;p78"/>
          <p:cNvSpPr txBox="1">
            <a:spLocks noGrp="1"/>
          </p:cNvSpPr>
          <p:nvPr>
            <p:ph type="title"/>
          </p:nvPr>
        </p:nvSpPr>
        <p:spPr>
          <a:xfrm>
            <a:off x="1034511" y="1082095"/>
            <a:ext cx="3714061" cy="620700"/>
          </a:xfrm>
          <a:prstGeom prst="rect">
            <a:avLst/>
          </a:prstGeom>
        </p:spPr>
        <p:txBody>
          <a:bodyPr spcFirstLastPara="1" wrap="square" lIns="91425" tIns="91425" rIns="91425" bIns="91425" anchor="ctr" anchorCtr="0">
            <a:noAutofit/>
          </a:bodyPr>
          <a:lstStyle/>
          <a:p>
            <a:pPr lvl="0"/>
            <a:r>
              <a:rPr lang="en" sz="3200" dirty="0" smtClean="0"/>
              <a:t>THANKS FOR PARTICIPATING</a:t>
            </a:r>
            <a:endParaRPr sz="3200" dirty="0"/>
          </a:p>
        </p:txBody>
      </p:sp>
      <p:sp>
        <p:nvSpPr>
          <p:cNvPr id="1737" name="Google Shape;1737;p78">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8">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8">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8">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78"/>
          <p:cNvGrpSpPr/>
          <p:nvPr/>
        </p:nvGrpSpPr>
        <p:grpSpPr>
          <a:xfrm>
            <a:off x="1024802" y="3899594"/>
            <a:ext cx="767672" cy="251306"/>
            <a:chOff x="6394925" y="2541508"/>
            <a:chExt cx="736800" cy="241200"/>
          </a:xfrm>
        </p:grpSpPr>
        <p:sp>
          <p:nvSpPr>
            <p:cNvPr id="1742" name="Google Shape;1742;p78"/>
            <p:cNvSpPr/>
            <p:nvPr/>
          </p:nvSpPr>
          <p:spPr>
            <a:xfrm rot="-5400000">
              <a:off x="6642725" y="2293708"/>
              <a:ext cx="241200" cy="736800"/>
            </a:xfrm>
            <a:prstGeom prst="roundRect">
              <a:avLst>
                <a:gd name="adj" fmla="val 19767"/>
              </a:avLst>
            </a:prstGeom>
            <a:gradFill>
              <a:gsLst>
                <a:gs pos="0">
                  <a:schemeClr val="lt1"/>
                </a:gs>
                <a:gs pos="100000">
                  <a:schemeClr val="dk2"/>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8"/>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8"/>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8"/>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3587;p90"/>
          <p:cNvGrpSpPr/>
          <p:nvPr/>
        </p:nvGrpSpPr>
        <p:grpSpPr>
          <a:xfrm>
            <a:off x="5090240" y="966450"/>
            <a:ext cx="3234210" cy="2296772"/>
            <a:chOff x="4940950" y="1023666"/>
            <a:chExt cx="3234210" cy="2296772"/>
          </a:xfrm>
        </p:grpSpPr>
        <p:grpSp>
          <p:nvGrpSpPr>
            <p:cNvPr id="53" name="Google Shape;3588;p90"/>
            <p:cNvGrpSpPr/>
            <p:nvPr/>
          </p:nvGrpSpPr>
          <p:grpSpPr>
            <a:xfrm>
              <a:off x="5636554" y="1406013"/>
              <a:ext cx="2224161" cy="1914425"/>
              <a:chOff x="5830225" y="1638050"/>
              <a:chExt cx="2593773" cy="2232566"/>
            </a:xfrm>
          </p:grpSpPr>
          <p:sp>
            <p:nvSpPr>
              <p:cNvPr id="80" name="Google Shape;3589;p90"/>
              <p:cNvSpPr/>
              <p:nvPr/>
            </p:nvSpPr>
            <p:spPr>
              <a:xfrm>
                <a:off x="5830225" y="1638050"/>
                <a:ext cx="2593773" cy="1503400"/>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90;p90"/>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591;p90"/>
              <p:cNvSpPr/>
              <p:nvPr/>
            </p:nvSpPr>
            <p:spPr>
              <a:xfrm>
                <a:off x="5899411" y="1700198"/>
                <a:ext cx="2455374" cy="136673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592;p90"/>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593;p90"/>
              <p:cNvSpPr/>
              <p:nvPr/>
            </p:nvSpPr>
            <p:spPr>
              <a:xfrm>
                <a:off x="6738767" y="3827176"/>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594;p90"/>
              <p:cNvSpPr/>
              <p:nvPr/>
            </p:nvSpPr>
            <p:spPr>
              <a:xfrm>
                <a:off x="6878530" y="3384595"/>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595;p9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596;p9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597;p9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598;p9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599;p9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3600;p90"/>
            <p:cNvGrpSpPr/>
            <p:nvPr/>
          </p:nvGrpSpPr>
          <p:grpSpPr>
            <a:xfrm>
              <a:off x="7379767" y="1023666"/>
              <a:ext cx="795392" cy="626115"/>
              <a:chOff x="7542675" y="1392460"/>
              <a:chExt cx="879178" cy="692069"/>
            </a:xfrm>
          </p:grpSpPr>
          <p:sp>
            <p:nvSpPr>
              <p:cNvPr id="74" name="Google Shape;3601;p90"/>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3602;p90"/>
              <p:cNvGrpSpPr/>
              <p:nvPr/>
            </p:nvGrpSpPr>
            <p:grpSpPr>
              <a:xfrm>
                <a:off x="7603656" y="1520706"/>
                <a:ext cx="657046" cy="305943"/>
                <a:chOff x="7603656" y="1520706"/>
                <a:chExt cx="657046" cy="305943"/>
              </a:xfrm>
            </p:grpSpPr>
            <p:sp>
              <p:nvSpPr>
                <p:cNvPr id="76" name="Google Shape;3603;p90"/>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04;p90"/>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5;p90"/>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06;p90"/>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 name="Google Shape;3607;p90"/>
            <p:cNvGrpSpPr/>
            <p:nvPr/>
          </p:nvGrpSpPr>
          <p:grpSpPr>
            <a:xfrm>
              <a:off x="4940950" y="2809425"/>
              <a:ext cx="1355700" cy="262500"/>
              <a:chOff x="1884725" y="2724775"/>
              <a:chExt cx="1355700" cy="262500"/>
            </a:xfrm>
          </p:grpSpPr>
          <p:sp>
            <p:nvSpPr>
              <p:cNvPr id="70" name="Google Shape;3608;p9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09;p9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10;p90"/>
              <p:cNvSpPr/>
              <p:nvPr/>
            </p:nvSpPr>
            <p:spPr>
              <a:xfrm>
                <a:off x="2176700" y="2831500"/>
                <a:ext cx="463839" cy="49025"/>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11;p9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612;p90"/>
            <p:cNvGrpSpPr/>
            <p:nvPr/>
          </p:nvGrpSpPr>
          <p:grpSpPr>
            <a:xfrm>
              <a:off x="7343900" y="2825875"/>
              <a:ext cx="381600" cy="356700"/>
              <a:chOff x="1062200" y="3366813"/>
              <a:chExt cx="381600" cy="356700"/>
            </a:xfrm>
          </p:grpSpPr>
          <p:sp>
            <p:nvSpPr>
              <p:cNvPr id="66" name="Google Shape;3613;p90"/>
              <p:cNvSpPr/>
              <p:nvPr/>
            </p:nvSpPr>
            <p:spPr>
              <a:xfrm>
                <a:off x="1062200" y="3366813"/>
                <a:ext cx="381600" cy="356700"/>
              </a:xfrm>
              <a:prstGeom prst="roundRect">
                <a:avLst>
                  <a:gd name="adj" fmla="val 18293"/>
                </a:avLst>
              </a:pr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3614;p90"/>
              <p:cNvGrpSpPr/>
              <p:nvPr/>
            </p:nvGrpSpPr>
            <p:grpSpPr>
              <a:xfrm>
                <a:off x="1138484" y="3433275"/>
                <a:ext cx="229200" cy="229200"/>
                <a:chOff x="955447" y="3891500"/>
                <a:chExt cx="229200" cy="229200"/>
              </a:xfrm>
            </p:grpSpPr>
            <p:sp>
              <p:nvSpPr>
                <p:cNvPr id="68" name="Google Shape;3615;p90"/>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16;p90"/>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 name="Google Shape;3617;p90"/>
            <p:cNvGrpSpPr/>
            <p:nvPr/>
          </p:nvGrpSpPr>
          <p:grpSpPr>
            <a:xfrm>
              <a:off x="6106102" y="1883169"/>
              <a:ext cx="767672" cy="251306"/>
              <a:chOff x="6394925" y="2541508"/>
              <a:chExt cx="736800" cy="241200"/>
            </a:xfrm>
          </p:grpSpPr>
          <p:sp>
            <p:nvSpPr>
              <p:cNvPr id="62" name="Google Shape;3618;p90"/>
              <p:cNvSpPr/>
              <p:nvPr/>
            </p:nvSpPr>
            <p:spPr>
              <a:xfrm rot="-5400000">
                <a:off x="6642725" y="2293708"/>
                <a:ext cx="241200" cy="736800"/>
              </a:xfrm>
              <a:prstGeom prst="roundRect">
                <a:avLst>
                  <a:gd name="adj" fmla="val 7267"/>
                </a:avLst>
              </a:pr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19;p90"/>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20;p90"/>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21;p90"/>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22;p90"/>
            <p:cNvGrpSpPr/>
            <p:nvPr/>
          </p:nvGrpSpPr>
          <p:grpSpPr>
            <a:xfrm>
              <a:off x="5636550" y="1023675"/>
              <a:ext cx="1558800" cy="263700"/>
              <a:chOff x="2282900" y="800475"/>
              <a:chExt cx="1558800" cy="263700"/>
            </a:xfrm>
          </p:grpSpPr>
          <p:sp>
            <p:nvSpPr>
              <p:cNvPr id="59" name="Google Shape;3623;p90"/>
              <p:cNvSpPr/>
              <p:nvPr/>
            </p:nvSpPr>
            <p:spPr>
              <a:xfrm>
                <a:off x="2282900" y="800475"/>
                <a:ext cx="15588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24;p90"/>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25;p90"/>
              <p:cNvSpPr/>
              <p:nvPr/>
            </p:nvSpPr>
            <p:spPr>
              <a:xfrm>
                <a:off x="2629264" y="865783"/>
                <a:ext cx="11454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Subtitle 4"/>
          <p:cNvSpPr>
            <a:spLocks noGrp="1"/>
          </p:cNvSpPr>
          <p:nvPr>
            <p:ph type="subTitle" idx="3"/>
          </p:nvPr>
        </p:nvSpPr>
        <p:spPr>
          <a:xfrm>
            <a:off x="907898" y="1879221"/>
            <a:ext cx="4867500" cy="277800"/>
          </a:xfrm>
        </p:spPr>
        <p:txBody>
          <a:bodyPr/>
          <a:lstStyle/>
          <a:p>
            <a:r>
              <a:rPr lang="en-US" dirty="0" smtClean="0"/>
              <a:t>Hope you learn something useful today.</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Biến</a:t>
            </a:r>
            <a:r>
              <a:rPr lang="en-US" sz="1600" dirty="0" smtClean="0"/>
              <a:t>, </a:t>
            </a:r>
            <a:r>
              <a:rPr lang="en-US" sz="1600" dirty="0" err="1" smtClean="0"/>
              <a:t>cách</a:t>
            </a:r>
            <a:r>
              <a:rPr lang="en-US" sz="1600" dirty="0" smtClean="0"/>
              <a:t> </a:t>
            </a:r>
            <a:r>
              <a:rPr lang="en-US" sz="1600" dirty="0" err="1" smtClean="0"/>
              <a:t>tạo</a:t>
            </a:r>
            <a:r>
              <a:rPr lang="en-US" sz="1600" dirty="0" smtClean="0"/>
              <a:t> </a:t>
            </a:r>
            <a:r>
              <a:rPr lang="en-US" sz="1600" dirty="0" err="1" smtClean="0"/>
              <a:t>biến</a:t>
            </a:r>
            <a:r>
              <a:rPr lang="en-US" sz="1600" dirty="0" smtClean="0"/>
              <a:t>, </a:t>
            </a:r>
            <a:r>
              <a:rPr lang="en-US" sz="1600" dirty="0" err="1" smtClean="0"/>
              <a:t>phép</a:t>
            </a:r>
            <a:r>
              <a:rPr lang="en-US" sz="1600" dirty="0" smtClean="0"/>
              <a:t> </a:t>
            </a:r>
            <a:r>
              <a:rPr lang="en-US" sz="1600" dirty="0" err="1" smtClean="0"/>
              <a:t>gán</a:t>
            </a:r>
            <a:r>
              <a:rPr lang="en-US" sz="1600" dirty="0" smtClean="0"/>
              <a:t> </a:t>
            </a:r>
            <a:r>
              <a:rPr lang="en-US" sz="1600" dirty="0" err="1" smtClean="0"/>
              <a:t>trong</a:t>
            </a:r>
            <a:r>
              <a:rPr lang="en-US" sz="1600" dirty="0" smtClean="0"/>
              <a:t> Python </a:t>
            </a:r>
            <a:endParaRPr sz="1600" dirty="0"/>
          </a:p>
        </p:txBody>
      </p:sp>
      <p:sp>
        <p:nvSpPr>
          <p:cNvPr id="536" name="Google Shape;536;p35"/>
          <p:cNvSpPr txBox="1">
            <a:spLocks noGrp="1"/>
          </p:cNvSpPr>
          <p:nvPr>
            <p:ph type="title" idx="2"/>
          </p:nvPr>
        </p:nvSpPr>
        <p:spPr>
          <a:xfrm>
            <a:off x="123562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01</a:t>
            </a:r>
            <a:endParaRPr dirty="0"/>
          </a:p>
        </p:txBody>
      </p:sp>
      <p:sp>
        <p:nvSpPr>
          <p:cNvPr id="537" name="Google Shape;537;p35"/>
          <p:cNvSpPr txBox="1">
            <a:spLocks noGrp="1"/>
          </p:cNvSpPr>
          <p:nvPr>
            <p:ph type="subTitle" idx="1"/>
          </p:nvPr>
        </p:nvSpPr>
        <p:spPr>
          <a:xfrm>
            <a:off x="213862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Tìm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hiểu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chung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của</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biến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 </a:t>
            </a:r>
            <a:endParaRPr sz="1200" dirty="0">
              <a:latin typeface="Calibri" panose="020F0502020204030204" pitchFamily="34" charset="0"/>
              <a:cs typeface="Calibri" panose="020F0502020204030204" pitchFamily="34" charset="0"/>
            </a:endParaRPr>
          </a:p>
        </p:txBody>
      </p:sp>
      <p:sp>
        <p:nvSpPr>
          <p:cNvPr id="538" name="Google Shape;538;p35"/>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smtClean="0"/>
              <a:t>Dữ</a:t>
            </a:r>
            <a:r>
              <a:rPr lang="en-US" sz="1800" dirty="0" smtClean="0"/>
              <a:t> </a:t>
            </a:r>
            <a:r>
              <a:rPr lang="en-US" sz="1800" dirty="0" err="1" smtClean="0"/>
              <a:t>liệu</a:t>
            </a:r>
            <a:r>
              <a:rPr lang="en-US" sz="1800" dirty="0" smtClean="0"/>
              <a:t> </a:t>
            </a:r>
            <a:r>
              <a:rPr lang="en-US" sz="1800" dirty="0" err="1" smtClean="0"/>
              <a:t>kiểu</a:t>
            </a:r>
            <a:r>
              <a:rPr lang="en-US" sz="1800" dirty="0" smtClean="0"/>
              <a:t> </a:t>
            </a:r>
            <a:r>
              <a:rPr lang="en-US" sz="1800" dirty="0" err="1" smtClean="0"/>
              <a:t>số</a:t>
            </a:r>
            <a:endParaRPr sz="1800" dirty="0"/>
          </a:p>
        </p:txBody>
      </p:sp>
      <p:sp>
        <p:nvSpPr>
          <p:cNvPr id="539" name="Google Shape;539;p35"/>
          <p:cNvSpPr txBox="1">
            <a:spLocks noGrp="1"/>
          </p:cNvSpPr>
          <p:nvPr>
            <p:ph type="title" idx="4"/>
          </p:nvPr>
        </p:nvSpPr>
        <p:spPr>
          <a:xfrm>
            <a:off x="473557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
        <p:nvSpPr>
          <p:cNvPr id="540" name="Google Shape;540;p35"/>
          <p:cNvSpPr txBox="1">
            <a:spLocks noGrp="1"/>
          </p:cNvSpPr>
          <p:nvPr>
            <p:ph type="subTitle" idx="5"/>
          </p:nvPr>
        </p:nvSpPr>
        <p:spPr>
          <a:xfrm>
            <a:off x="557197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và</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các</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số</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endParaRPr sz="1200" dirty="0">
              <a:latin typeface="Calibri" panose="020F0502020204030204" pitchFamily="34" charset="0"/>
              <a:cs typeface="Calibri" panose="020F0502020204030204" pitchFamily="34" charset="0"/>
            </a:endParaRPr>
          </a:p>
        </p:txBody>
      </p:sp>
      <p:sp>
        <p:nvSpPr>
          <p:cNvPr id="541" name="Google Shape;541;p35"/>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smtClean="0"/>
              <a:t>Phép toán và biểu thức số học trong Python</a:t>
            </a:r>
            <a:endParaRPr sz="1600" dirty="0"/>
          </a:p>
        </p:txBody>
      </p:sp>
      <p:sp>
        <p:nvSpPr>
          <p:cNvPr id="542" name="Google Shape;542;p35"/>
          <p:cNvSpPr txBox="1">
            <a:spLocks noGrp="1"/>
          </p:cNvSpPr>
          <p:nvPr>
            <p:ph type="title" idx="7"/>
          </p:nvPr>
        </p:nvSpPr>
        <p:spPr>
          <a:xfrm>
            <a:off x="123562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
        <p:nvSpPr>
          <p:cNvPr id="543" name="Google Shape;543;p35"/>
          <p:cNvSpPr txBox="1">
            <a:spLocks noGrp="1"/>
          </p:cNvSpPr>
          <p:nvPr>
            <p:ph type="subTitle" idx="8"/>
          </p:nvPr>
        </p:nvSpPr>
        <p:spPr>
          <a:xfrm>
            <a:off x="213862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những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phép</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toán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a:t>
            </a:r>
            <a:endParaRPr sz="1200" dirty="0">
              <a:latin typeface="Calibri" panose="020F0502020204030204" pitchFamily="34" charset="0"/>
              <a:cs typeface="Calibri" panose="020F0502020204030204" pitchFamily="34" charset="0"/>
            </a:endParaRPr>
          </a:p>
        </p:txBody>
      </p:sp>
      <p:sp>
        <p:nvSpPr>
          <p:cNvPr id="544" name="Google Shape;544;p35"/>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Ví</a:t>
            </a:r>
            <a:r>
              <a:rPr lang="en-US" sz="1600" dirty="0" smtClean="0"/>
              <a:t> </a:t>
            </a:r>
            <a:r>
              <a:rPr lang="en-US" sz="1600" dirty="0" err="1" smtClean="0"/>
              <a:t>dụ</a:t>
            </a:r>
            <a:r>
              <a:rPr lang="en-US" sz="1600" dirty="0" smtClean="0"/>
              <a:t> </a:t>
            </a:r>
            <a:r>
              <a:rPr lang="en-US" sz="1600" dirty="0" err="1" smtClean="0"/>
              <a:t>bằng</a:t>
            </a:r>
            <a:r>
              <a:rPr lang="en-US" sz="1600" dirty="0" smtClean="0"/>
              <a:t> code + </a:t>
            </a:r>
            <a:r>
              <a:rPr lang="en-US" sz="1600" dirty="0" err="1" smtClean="0"/>
              <a:t>Thực</a:t>
            </a:r>
            <a:r>
              <a:rPr lang="en-US" sz="1600" dirty="0" smtClean="0"/>
              <a:t> </a:t>
            </a:r>
            <a:r>
              <a:rPr lang="en-US" sz="1600" dirty="0" err="1" smtClean="0"/>
              <a:t>hành</a:t>
            </a:r>
            <a:endParaRPr sz="1600" dirty="0"/>
          </a:p>
        </p:txBody>
      </p:sp>
      <p:sp>
        <p:nvSpPr>
          <p:cNvPr id="545" name="Google Shape;545;p35"/>
          <p:cNvSpPr txBox="1">
            <a:spLocks noGrp="1"/>
          </p:cNvSpPr>
          <p:nvPr>
            <p:ph type="title" idx="13"/>
          </p:nvPr>
        </p:nvSpPr>
        <p:spPr>
          <a:xfrm>
            <a:off x="473557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
        <p:nvSpPr>
          <p:cNvPr id="546" name="Google Shape;546;p35"/>
          <p:cNvSpPr txBox="1">
            <a:spLocks noGrp="1"/>
          </p:cNvSpPr>
          <p:nvPr>
            <p:ph type="subTitle" idx="14"/>
          </p:nvPr>
        </p:nvSpPr>
        <p:spPr>
          <a:xfrm>
            <a:off x="557197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latin typeface="Calibri" panose="020F0502020204030204" pitchFamily="34" charset="0"/>
                <a:cs typeface="Calibri" panose="020F0502020204030204" pitchFamily="34" charset="0"/>
              </a:rPr>
              <a:t>For the best learning experience :)</a:t>
            </a:r>
            <a:endParaRPr dirty="0">
              <a:latin typeface="Calibri" panose="020F0502020204030204" pitchFamily="34" charset="0"/>
              <a:cs typeface="Calibri" panose="020F0502020204030204" pitchFamily="34" charset="0"/>
            </a:endParaRPr>
          </a:p>
        </p:txBody>
      </p:sp>
      <p:sp>
        <p:nvSpPr>
          <p:cNvPr id="547" name="Google Shape;547;p35"/>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TABLE </a:t>
            </a:r>
            <a:r>
              <a:rPr lang="en" dirty="0"/>
              <a:t>OF CONTENTS</a:t>
            </a:r>
            <a:endParaRPr dirty="0"/>
          </a:p>
        </p:txBody>
      </p:sp>
      <p:grpSp>
        <p:nvGrpSpPr>
          <p:cNvPr id="549" name="Google Shape;549;p35"/>
          <p:cNvGrpSpPr/>
          <p:nvPr/>
        </p:nvGrpSpPr>
        <p:grpSpPr>
          <a:xfrm>
            <a:off x="299286" y="189025"/>
            <a:ext cx="133205" cy="119344"/>
            <a:chOff x="222150" y="185025"/>
            <a:chExt cx="170100" cy="152400"/>
          </a:xfrm>
        </p:grpSpPr>
        <p:cxnSp>
          <p:nvCxnSpPr>
            <p:cNvPr id="550" name="Google Shape;550;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1" name="Google Shape;551;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2" name="Google Shape;552;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3" name="Google Shape;553;p35"/>
          <p:cNvGrpSpPr/>
          <p:nvPr/>
        </p:nvGrpSpPr>
        <p:grpSpPr>
          <a:xfrm>
            <a:off x="286625" y="3999999"/>
            <a:ext cx="145867" cy="958251"/>
            <a:chOff x="286625" y="3923799"/>
            <a:chExt cx="145867" cy="958251"/>
          </a:xfrm>
        </p:grpSpPr>
        <p:sp>
          <p:nvSpPr>
            <p:cNvPr id="554" name="Google Shape;554;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5"/>
            <p:cNvGrpSpPr/>
            <p:nvPr/>
          </p:nvGrpSpPr>
          <p:grpSpPr>
            <a:xfrm>
              <a:off x="298112" y="4342643"/>
              <a:ext cx="110182" cy="126862"/>
              <a:chOff x="281100" y="2027800"/>
              <a:chExt cx="140700" cy="162000"/>
            </a:xfrm>
          </p:grpSpPr>
          <p:sp>
            <p:nvSpPr>
              <p:cNvPr id="556" name="Google Shape;556;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5"/>
              <p:cNvGrpSpPr/>
              <p:nvPr/>
            </p:nvGrpSpPr>
            <p:grpSpPr>
              <a:xfrm>
                <a:off x="308875" y="2088450"/>
                <a:ext cx="85200" cy="40700"/>
                <a:chOff x="308875" y="2087000"/>
                <a:chExt cx="85200" cy="40700"/>
              </a:xfrm>
            </p:grpSpPr>
            <p:cxnSp>
              <p:nvCxnSpPr>
                <p:cNvPr id="558" name="Google Shape;558;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60" name="Google Shape;560;p35"/>
            <p:cNvGrpSpPr/>
            <p:nvPr/>
          </p:nvGrpSpPr>
          <p:grpSpPr>
            <a:xfrm>
              <a:off x="286625" y="3923799"/>
              <a:ext cx="133200" cy="133200"/>
              <a:chOff x="286625" y="3648899"/>
              <a:chExt cx="133200" cy="133200"/>
            </a:xfrm>
          </p:grpSpPr>
          <p:sp>
            <p:nvSpPr>
              <p:cNvPr id="561" name="Google Shape;561;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64" name="Google Shape;564;p35"/>
          <p:cNvCxnSpPr/>
          <p:nvPr/>
        </p:nvCxnSpPr>
        <p:spPr>
          <a:xfrm>
            <a:off x="8176575" y="3529013"/>
            <a:ext cx="0" cy="740100"/>
          </a:xfrm>
          <a:prstGeom prst="straightConnector1">
            <a:avLst/>
          </a:prstGeom>
          <a:noFill/>
          <a:ln w="9525" cap="flat" cmpd="sng">
            <a:solidFill>
              <a:schemeClr val="dk2"/>
            </a:solidFill>
            <a:prstDash val="solid"/>
            <a:round/>
            <a:headEnd type="none" w="med" len="med"/>
            <a:tailEnd type="stealth" w="med" len="med"/>
          </a:ln>
        </p:spPr>
      </p:cxnSp>
      <p:sp>
        <p:nvSpPr>
          <p:cNvPr id="565" name="Google Shape;565;p35"/>
          <p:cNvSpPr/>
          <p:nvPr/>
        </p:nvSpPr>
        <p:spPr>
          <a:xfrm>
            <a:off x="186279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6" name="Google Shape;566;p35"/>
          <p:cNvSpPr/>
          <p:nvPr/>
        </p:nvSpPr>
        <p:spPr>
          <a:xfrm>
            <a:off x="186279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7" name="Google Shape;567;p35"/>
          <p:cNvSpPr/>
          <p:nvPr/>
        </p:nvSpPr>
        <p:spPr>
          <a:xfrm>
            <a:off x="534324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8" name="Google Shape;568;p35"/>
          <p:cNvSpPr/>
          <p:nvPr/>
        </p:nvSpPr>
        <p:spPr>
          <a:xfrm>
            <a:off x="534324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9" name="Google Shape;569;p35">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5"/>
          <p:cNvGrpSpPr/>
          <p:nvPr/>
        </p:nvGrpSpPr>
        <p:grpSpPr>
          <a:xfrm>
            <a:off x="7819199" y="752550"/>
            <a:ext cx="604800" cy="147600"/>
            <a:chOff x="7688649" y="828750"/>
            <a:chExt cx="604800" cy="147600"/>
          </a:xfrm>
        </p:grpSpPr>
        <p:sp>
          <p:nvSpPr>
            <p:cNvPr id="574" name="Google Shape;574;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6"/>
                                        </p:tgtEl>
                                        <p:attrNameLst>
                                          <p:attrName>style.visibility</p:attrName>
                                        </p:attrNameLst>
                                      </p:cBhvr>
                                      <p:to>
                                        <p:strVal val="visible"/>
                                      </p:to>
                                    </p:set>
                                    <p:animEffect transition="in" filter="fade">
                                      <p:cBhvr>
                                        <p:cTn id="7" dur="500"/>
                                        <p:tgtEl>
                                          <p:spTgt spid="5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9"/>
                                        </p:tgtEl>
                                        <p:attrNameLst>
                                          <p:attrName>style.visibility</p:attrName>
                                        </p:attrNameLst>
                                      </p:cBhvr>
                                      <p:to>
                                        <p:strVal val="visible"/>
                                      </p:to>
                                    </p:set>
                                    <p:animEffect transition="in" filter="fade">
                                      <p:cBhvr>
                                        <p:cTn id="11" dur="500"/>
                                        <p:tgtEl>
                                          <p:spTgt spid="53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42"/>
                                        </p:tgtEl>
                                        <p:attrNameLst>
                                          <p:attrName>style.visibility</p:attrName>
                                        </p:attrNameLst>
                                      </p:cBhvr>
                                      <p:to>
                                        <p:strVal val="visible"/>
                                      </p:to>
                                    </p:set>
                                    <p:animEffect transition="in" filter="fade">
                                      <p:cBhvr>
                                        <p:cTn id="15" dur="500"/>
                                        <p:tgtEl>
                                          <p:spTgt spid="54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45"/>
                                        </p:tgtEl>
                                        <p:attrNameLst>
                                          <p:attrName>style.visibility</p:attrName>
                                        </p:attrNameLst>
                                      </p:cBhvr>
                                      <p:to>
                                        <p:strVal val="visible"/>
                                      </p:to>
                                    </p:set>
                                    <p:animEffect transition="in" filter="fade">
                                      <p:cBhvr>
                                        <p:cTn id="19" dur="500"/>
                                        <p:tgtEl>
                                          <p:spTgt spid="54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35"/>
                                        </p:tgtEl>
                                        <p:attrNameLst>
                                          <p:attrName>style.visibility</p:attrName>
                                        </p:attrNameLst>
                                      </p:cBhvr>
                                      <p:to>
                                        <p:strVal val="visible"/>
                                      </p:to>
                                    </p:set>
                                    <p:animEffect transition="in" filter="fade">
                                      <p:cBhvr>
                                        <p:cTn id="23" dur="500"/>
                                        <p:tgtEl>
                                          <p:spTgt spid="53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37">
                                            <p:txEl>
                                              <p:pRg st="0" end="0"/>
                                            </p:txEl>
                                          </p:spTgt>
                                        </p:tgtEl>
                                        <p:attrNameLst>
                                          <p:attrName>style.visibility</p:attrName>
                                        </p:attrNameLst>
                                      </p:cBhvr>
                                      <p:to>
                                        <p:strVal val="visible"/>
                                      </p:to>
                                    </p:set>
                                    <p:animEffect transition="in" filter="fade">
                                      <p:cBhvr>
                                        <p:cTn id="27" dur="500"/>
                                        <p:tgtEl>
                                          <p:spTgt spid="537">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38"/>
                                        </p:tgtEl>
                                        <p:attrNameLst>
                                          <p:attrName>style.visibility</p:attrName>
                                        </p:attrNameLst>
                                      </p:cBhvr>
                                      <p:to>
                                        <p:strVal val="visible"/>
                                      </p:to>
                                    </p:set>
                                    <p:animEffect transition="in" filter="fade">
                                      <p:cBhvr>
                                        <p:cTn id="31" dur="500"/>
                                        <p:tgtEl>
                                          <p:spTgt spid="53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40">
                                            <p:txEl>
                                              <p:pRg st="0" end="0"/>
                                            </p:txEl>
                                          </p:spTgt>
                                        </p:tgtEl>
                                        <p:attrNameLst>
                                          <p:attrName>style.visibility</p:attrName>
                                        </p:attrNameLst>
                                      </p:cBhvr>
                                      <p:to>
                                        <p:strVal val="visible"/>
                                      </p:to>
                                    </p:set>
                                    <p:animEffect transition="in" filter="fade">
                                      <p:cBhvr>
                                        <p:cTn id="35" dur="500"/>
                                        <p:tgtEl>
                                          <p:spTgt spid="540">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41"/>
                                        </p:tgtEl>
                                        <p:attrNameLst>
                                          <p:attrName>style.visibility</p:attrName>
                                        </p:attrNameLst>
                                      </p:cBhvr>
                                      <p:to>
                                        <p:strVal val="visible"/>
                                      </p:to>
                                    </p:set>
                                    <p:animEffect transition="in" filter="fade">
                                      <p:cBhvr>
                                        <p:cTn id="39" dur="500"/>
                                        <p:tgtEl>
                                          <p:spTgt spid="54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43">
                                            <p:txEl>
                                              <p:pRg st="0" end="0"/>
                                            </p:txEl>
                                          </p:spTgt>
                                        </p:tgtEl>
                                        <p:attrNameLst>
                                          <p:attrName>style.visibility</p:attrName>
                                        </p:attrNameLst>
                                      </p:cBhvr>
                                      <p:to>
                                        <p:strVal val="visible"/>
                                      </p:to>
                                    </p:set>
                                    <p:animEffect transition="in" filter="fade">
                                      <p:cBhvr>
                                        <p:cTn id="43" dur="500"/>
                                        <p:tgtEl>
                                          <p:spTgt spid="543">
                                            <p:txEl>
                                              <p:pRg st="0" end="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44"/>
                                        </p:tgtEl>
                                        <p:attrNameLst>
                                          <p:attrName>style.visibility</p:attrName>
                                        </p:attrNameLst>
                                      </p:cBhvr>
                                      <p:to>
                                        <p:strVal val="visible"/>
                                      </p:to>
                                    </p:set>
                                    <p:animEffect transition="in" filter="fade">
                                      <p:cBhvr>
                                        <p:cTn id="47" dur="500"/>
                                        <p:tgtEl>
                                          <p:spTgt spid="54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46">
                                            <p:txEl>
                                              <p:pRg st="0" end="0"/>
                                            </p:txEl>
                                          </p:spTgt>
                                        </p:tgtEl>
                                        <p:attrNameLst>
                                          <p:attrName>style.visibility</p:attrName>
                                        </p:attrNameLst>
                                      </p:cBhvr>
                                      <p:to>
                                        <p:strVal val="visible"/>
                                      </p:to>
                                    </p:set>
                                    <p:animEffect transition="in" filter="fade">
                                      <p:cBhvr>
                                        <p:cTn id="51" dur="500"/>
                                        <p:tgtEl>
                                          <p:spTgt spid="5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p:bldP spid="536" grpId="0"/>
      <p:bldP spid="537" grpId="0" build="p"/>
      <p:bldP spid="538" grpId="0"/>
      <p:bldP spid="539" grpId="0"/>
      <p:bldP spid="540" grpId="0" build="p"/>
      <p:bldP spid="541" grpId="0"/>
      <p:bldP spid="542" grpId="0"/>
      <p:bldP spid="543" grpId="0" build="p"/>
      <p:bldP spid="544" grpId="0"/>
      <p:bldP spid="545" grpId="0"/>
      <p:bldP spid="54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Biến</a:t>
            </a:r>
            <a:r>
              <a:rPr lang="en-US" sz="3200" dirty="0" smtClean="0"/>
              <a:t>, </a:t>
            </a:r>
            <a:r>
              <a:rPr lang="en-US" sz="3200" dirty="0" err="1" smtClean="0"/>
              <a:t>cách</a:t>
            </a:r>
            <a:r>
              <a:rPr lang="en-US" sz="3200" dirty="0" smtClean="0"/>
              <a:t> </a:t>
            </a:r>
            <a:r>
              <a:rPr lang="en-US" sz="3200" dirty="0" err="1" smtClean="0"/>
              <a:t>tạo</a:t>
            </a:r>
            <a:r>
              <a:rPr lang="en-US" sz="3200" dirty="0" smtClean="0"/>
              <a:t> </a:t>
            </a:r>
            <a:r>
              <a:rPr lang="en-US" sz="3200" dirty="0" err="1" smtClean="0"/>
              <a:t>biến</a:t>
            </a:r>
            <a:r>
              <a:rPr lang="en-US" sz="3200" dirty="0" smtClean="0"/>
              <a:t> </a:t>
            </a:r>
            <a:r>
              <a:rPr lang="en-US" sz="3200" dirty="0" err="1" smtClean="0"/>
              <a:t>và</a:t>
            </a:r>
            <a:r>
              <a:rPr lang="en-US" sz="3200" dirty="0" smtClean="0"/>
              <a:t> </a:t>
            </a:r>
            <a:r>
              <a:rPr lang="en-US" sz="3200" dirty="0" err="1" smtClean="0"/>
              <a:t>phép</a:t>
            </a:r>
            <a:r>
              <a:rPr lang="en-US" sz="3200" dirty="0" smtClean="0"/>
              <a:t> </a:t>
            </a:r>
            <a:r>
              <a:rPr lang="en-US" sz="3200" dirty="0" err="1" smtClean="0"/>
              <a:t>gán</a:t>
            </a:r>
            <a:r>
              <a:rPr lang="en-US" sz="3200" dirty="0" smtClean="0"/>
              <a:t> </a:t>
            </a:r>
            <a:r>
              <a:rPr lang="en-US" sz="3200" dirty="0" err="1" smtClean="0"/>
              <a:t>trong</a:t>
            </a:r>
            <a:r>
              <a:rPr lang="en-US" sz="3200" dirty="0" smtClean="0"/>
              <a:t> Python</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01</a:t>
            </a:r>
            <a:endParaRPr dirty="0"/>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7"/>
          <p:cNvGrpSpPr/>
          <p:nvPr/>
        </p:nvGrpSpPr>
        <p:grpSpPr>
          <a:xfrm>
            <a:off x="5380450" y="1070563"/>
            <a:ext cx="2867518" cy="3002387"/>
            <a:chOff x="5380450" y="1070563"/>
            <a:chExt cx="2867518" cy="3002387"/>
          </a:xfrm>
        </p:grpSpPr>
        <p:sp>
          <p:nvSpPr>
            <p:cNvPr id="609" name="Google Shape;609;p37"/>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7"/>
            <p:cNvGrpSpPr/>
            <p:nvPr/>
          </p:nvGrpSpPr>
          <p:grpSpPr>
            <a:xfrm>
              <a:off x="5380450" y="1200275"/>
              <a:ext cx="1386600" cy="449700"/>
              <a:chOff x="5270675" y="1411375"/>
              <a:chExt cx="1386600" cy="449700"/>
            </a:xfrm>
          </p:grpSpPr>
          <p:sp>
            <p:nvSpPr>
              <p:cNvPr id="615" name="Google Shape;615;p3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7"/>
              <p:cNvGrpSpPr/>
              <p:nvPr/>
            </p:nvGrpSpPr>
            <p:grpSpPr>
              <a:xfrm>
                <a:off x="5794626" y="1542600"/>
                <a:ext cx="706512" cy="187247"/>
                <a:chOff x="5784976" y="732725"/>
                <a:chExt cx="706512" cy="187247"/>
              </a:xfrm>
            </p:grpSpPr>
            <p:sp>
              <p:nvSpPr>
                <p:cNvPr id="619" name="Google Shape;619;p3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37"/>
            <p:cNvGrpSpPr/>
            <p:nvPr/>
          </p:nvGrpSpPr>
          <p:grpSpPr>
            <a:xfrm>
              <a:off x="6533820" y="2611181"/>
              <a:ext cx="1714149" cy="744321"/>
              <a:chOff x="6709845" y="3859168"/>
              <a:chExt cx="1714149" cy="744321"/>
            </a:xfrm>
          </p:grpSpPr>
          <p:grpSp>
            <p:nvGrpSpPr>
              <p:cNvPr id="623" name="Google Shape;623;p37"/>
              <p:cNvGrpSpPr/>
              <p:nvPr/>
            </p:nvGrpSpPr>
            <p:grpSpPr>
              <a:xfrm>
                <a:off x="6709845" y="3859168"/>
                <a:ext cx="1714149" cy="744321"/>
                <a:chOff x="6709845" y="3859168"/>
                <a:chExt cx="1714149" cy="744321"/>
              </a:xfrm>
            </p:grpSpPr>
            <p:sp>
              <p:nvSpPr>
                <p:cNvPr id="624" name="Google Shape;624;p37"/>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7"/>
              <p:cNvGrpSpPr/>
              <p:nvPr/>
            </p:nvGrpSpPr>
            <p:grpSpPr>
              <a:xfrm>
                <a:off x="7629944" y="4025885"/>
                <a:ext cx="545407" cy="410286"/>
                <a:chOff x="7629944" y="4025885"/>
                <a:chExt cx="545407" cy="410286"/>
              </a:xfrm>
            </p:grpSpPr>
            <p:sp>
              <p:nvSpPr>
                <p:cNvPr id="634" name="Google Shape;634;p37"/>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7"/>
            <p:cNvGrpSpPr/>
            <p:nvPr/>
          </p:nvGrpSpPr>
          <p:grpSpPr>
            <a:xfrm>
              <a:off x="5573850" y="3355500"/>
              <a:ext cx="381600" cy="356700"/>
              <a:chOff x="1062200" y="3366813"/>
              <a:chExt cx="381600" cy="356700"/>
            </a:xfrm>
          </p:grpSpPr>
          <p:sp>
            <p:nvSpPr>
              <p:cNvPr id="639" name="Google Shape;639;p3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7"/>
              <p:cNvGrpSpPr/>
              <p:nvPr/>
            </p:nvGrpSpPr>
            <p:grpSpPr>
              <a:xfrm>
                <a:off x="1138484" y="3433275"/>
                <a:ext cx="229200" cy="229200"/>
                <a:chOff x="955447" y="3891500"/>
                <a:chExt cx="229200" cy="229200"/>
              </a:xfrm>
            </p:grpSpPr>
            <p:sp>
              <p:nvSpPr>
                <p:cNvPr id="641" name="Google Shape;641;p3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37"/>
            <p:cNvGrpSpPr/>
            <p:nvPr/>
          </p:nvGrpSpPr>
          <p:grpSpPr>
            <a:xfrm rot="5400000">
              <a:off x="5462261" y="2839775"/>
              <a:ext cx="604800" cy="147600"/>
              <a:chOff x="7688649" y="828750"/>
              <a:chExt cx="604800" cy="147600"/>
            </a:xfrm>
          </p:grpSpPr>
          <p:sp>
            <p:nvSpPr>
              <p:cNvPr id="644" name="Google Shape;644;p3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3"/>
                                        </p:tgtEl>
                                        <p:attrNameLst>
                                          <p:attrName>style.visibility</p:attrName>
                                        </p:attrNameLst>
                                      </p:cBhvr>
                                      <p:to>
                                        <p:strVal val="visible"/>
                                      </p:to>
                                    </p:set>
                                    <p:animEffect transition="in" filter="fade">
                                      <p:cBhvr>
                                        <p:cTn id="12"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66" name="Google Shape;666;p40"/>
          <p:cNvGrpSpPr/>
          <p:nvPr/>
        </p:nvGrpSpPr>
        <p:grpSpPr>
          <a:xfrm rot="5400000">
            <a:off x="1374423" y="1682353"/>
            <a:ext cx="2376289" cy="1933510"/>
            <a:chOff x="6007752" y="1813287"/>
            <a:chExt cx="2279633" cy="1173460"/>
          </a:xfrm>
        </p:grpSpPr>
        <p:sp>
          <p:nvSpPr>
            <p:cNvPr id="667" name="Google Shape;667;p4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40"/>
          <p:cNvSpPr/>
          <p:nvPr/>
        </p:nvSpPr>
        <p:spPr>
          <a:xfrm>
            <a:off x="1040525" y="15806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40"/>
          <p:cNvGrpSpPr/>
          <p:nvPr/>
        </p:nvGrpSpPr>
        <p:grpSpPr>
          <a:xfrm>
            <a:off x="299286" y="189025"/>
            <a:ext cx="133205" cy="119344"/>
            <a:chOff x="222150" y="185025"/>
            <a:chExt cx="170100" cy="152400"/>
          </a:xfrm>
        </p:grpSpPr>
        <p:cxnSp>
          <p:nvCxnSpPr>
            <p:cNvPr id="675" name="Google Shape;675;p4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6" name="Google Shape;676;p4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7" name="Google Shape;677;p4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78" name="Google Shape;678;p40"/>
          <p:cNvGrpSpPr/>
          <p:nvPr/>
        </p:nvGrpSpPr>
        <p:grpSpPr>
          <a:xfrm>
            <a:off x="286625" y="3999999"/>
            <a:ext cx="145867" cy="958251"/>
            <a:chOff x="286625" y="3923799"/>
            <a:chExt cx="145867" cy="958251"/>
          </a:xfrm>
        </p:grpSpPr>
        <p:sp>
          <p:nvSpPr>
            <p:cNvPr id="679" name="Google Shape;679;p4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40"/>
            <p:cNvGrpSpPr/>
            <p:nvPr/>
          </p:nvGrpSpPr>
          <p:grpSpPr>
            <a:xfrm>
              <a:off x="298112" y="4342643"/>
              <a:ext cx="110182" cy="126862"/>
              <a:chOff x="281100" y="2027800"/>
              <a:chExt cx="140700" cy="162000"/>
            </a:xfrm>
          </p:grpSpPr>
          <p:sp>
            <p:nvSpPr>
              <p:cNvPr id="681" name="Google Shape;681;p4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0"/>
              <p:cNvGrpSpPr/>
              <p:nvPr/>
            </p:nvGrpSpPr>
            <p:grpSpPr>
              <a:xfrm>
                <a:off x="308875" y="2088450"/>
                <a:ext cx="85200" cy="40700"/>
                <a:chOff x="308875" y="2087000"/>
                <a:chExt cx="85200" cy="40700"/>
              </a:xfrm>
            </p:grpSpPr>
            <p:cxnSp>
              <p:nvCxnSpPr>
                <p:cNvPr id="683" name="Google Shape;683;p4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4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85" name="Google Shape;685;p40"/>
            <p:cNvGrpSpPr/>
            <p:nvPr/>
          </p:nvGrpSpPr>
          <p:grpSpPr>
            <a:xfrm>
              <a:off x="286625" y="3923799"/>
              <a:ext cx="133200" cy="133200"/>
              <a:chOff x="286625" y="3648899"/>
              <a:chExt cx="133200" cy="133200"/>
            </a:xfrm>
          </p:grpSpPr>
          <p:sp>
            <p:nvSpPr>
              <p:cNvPr id="686" name="Google Shape;686;p4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9" name="Google Shape;689;p40"/>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smtClean="0"/>
              <a:t>Khái</a:t>
            </a:r>
            <a:r>
              <a:rPr lang="en-US" dirty="0" smtClean="0"/>
              <a:t> </a:t>
            </a:r>
            <a:r>
              <a:rPr lang="en-US" dirty="0" err="1" smtClean="0"/>
              <a:t>niệm</a:t>
            </a:r>
            <a:endParaRPr dirty="0"/>
          </a:p>
        </p:txBody>
      </p:sp>
      <p:sp>
        <p:nvSpPr>
          <p:cNvPr id="690" name="Google Shape;690;p40"/>
          <p:cNvSpPr txBox="1">
            <a:spLocks noGrp="1"/>
          </p:cNvSpPr>
          <p:nvPr>
            <p:ph type="subTitle" idx="1"/>
          </p:nvPr>
        </p:nvSpPr>
        <p:spPr>
          <a:xfrm>
            <a:off x="4437900" y="2183600"/>
            <a:ext cx="3617700" cy="1917036"/>
          </a:xfrm>
          <a:prstGeom prst="rect">
            <a:avLst/>
          </a:prstGeom>
        </p:spPr>
        <p:txBody>
          <a:bodyPr spcFirstLastPara="1" wrap="square" lIns="91425" tIns="91425" rIns="91425" bIns="91425" anchor="ctr" anchorCtr="0">
            <a:noAutofit/>
          </a:bodyPr>
          <a:lstStyle/>
          <a:p>
            <a:pPr marL="0" indent="0"/>
            <a:r>
              <a:rPr lang="en-US" dirty="0" smtClean="0">
                <a:latin typeface="Fira Code Light" panose="020B0604020202020204" charset="0"/>
                <a:ea typeface="Fira Code Light" panose="020B0604020202020204" charset="0"/>
                <a:cs typeface="Fira Code Light" panose="020B0604020202020204" charset="0"/>
              </a:rPr>
              <a:t>- </a:t>
            </a:r>
            <a:r>
              <a:rPr lang="en-US" dirty="0" smtClean="0">
                <a:latin typeface="Calibri" panose="020F0502020204030204" pitchFamily="34" charset="0"/>
                <a:ea typeface="Fira Code Light" panose="020B0604020202020204" charset="0"/>
                <a:cs typeface="Calibri" panose="020F0502020204030204" pitchFamily="34" charset="0"/>
              </a:rPr>
              <a:t>B</a:t>
            </a:r>
            <a:r>
              <a:rPr lang="vi-VN" dirty="0" smtClean="0">
                <a:latin typeface="Calibri" panose="020F0502020204030204" pitchFamily="34" charset="0"/>
                <a:ea typeface="Fira Code Light" panose="020B0604020202020204" charset="0"/>
                <a:cs typeface="Fira Code Light" panose="020B0604020202020204" charset="0"/>
              </a:rPr>
              <a:t>iến </a:t>
            </a:r>
            <a:r>
              <a:rPr lang="vi-VN" dirty="0">
                <a:latin typeface="Calibri" panose="020F0502020204030204" pitchFamily="34" charset="0"/>
                <a:ea typeface="Fira Code Light" panose="020B0604020202020204" charset="0"/>
                <a:cs typeface="Fira Code Light" panose="020B0604020202020204" charset="0"/>
              </a:rPr>
              <a:t>(</a:t>
            </a:r>
            <a:r>
              <a:rPr lang="en-US" dirty="0">
                <a:latin typeface="Fira Code Light" panose="020B0604020202020204" charset="0"/>
                <a:ea typeface="Fira Code Light" panose="020B0604020202020204" charset="0"/>
                <a:cs typeface="Fira Code Light" panose="020B0604020202020204" charset="0"/>
              </a:rPr>
              <a:t>V</a:t>
            </a:r>
            <a:r>
              <a:rPr lang="vi-VN" dirty="0">
                <a:latin typeface="Calibri" panose="020F0502020204030204" pitchFamily="34" charset="0"/>
                <a:ea typeface="Fira Code Light" panose="020B0604020202020204" charset="0"/>
                <a:cs typeface="Fira Code Light" panose="020B0604020202020204" charset="0"/>
              </a:rPr>
              <a:t>ariable) là tên của một vùng trong bộ nhớ RAM, được sử dụng để lưu trữ thông tin</a:t>
            </a:r>
            <a:r>
              <a:rPr lang="en-US" dirty="0">
                <a:latin typeface="Fira Code Light" panose="020B0604020202020204" charset="0"/>
                <a:ea typeface="Fira Code Light" panose="020B0604020202020204" charset="0"/>
                <a:cs typeface="Fira Code Light" panose="020B0604020202020204" charset="0"/>
              </a:rPr>
              <a:t>, c</a:t>
            </a:r>
            <a:r>
              <a:rPr lang="vi-VN" dirty="0">
                <a:latin typeface="Calibri" panose="020F0502020204030204" pitchFamily="34" charset="0"/>
                <a:ea typeface="Fira Code Light" panose="020B0604020202020204" charset="0"/>
                <a:cs typeface="Fira Code Light" panose="020B0604020202020204" charset="0"/>
              </a:rPr>
              <a:t>ó thể gán thông tin cho một biến, và có thể lấy thông tin đó ra để sử dụng. Khi một biến được khai báo, một vùng trong bộ nhớ sẽ dành cho các biến.</a:t>
            </a:r>
            <a:endParaRPr lang="en-US" dirty="0">
              <a:latin typeface="Fira Code Light" panose="020B0604020202020204" charset="0"/>
              <a:ea typeface="Fira Code Light" panose="020B0604020202020204" charset="0"/>
              <a:cs typeface="Fira Code Light" panose="020B060402020202020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cxnSp>
        <p:nvCxnSpPr>
          <p:cNvPr id="691" name="Google Shape;691;p40"/>
          <p:cNvCxnSpPr/>
          <p:nvPr/>
        </p:nvCxnSpPr>
        <p:spPr>
          <a:xfrm>
            <a:off x="3558000" y="1207138"/>
            <a:ext cx="740100" cy="0"/>
          </a:xfrm>
          <a:prstGeom prst="straightConnector1">
            <a:avLst/>
          </a:prstGeom>
          <a:noFill/>
          <a:ln w="9525" cap="flat" cmpd="sng">
            <a:solidFill>
              <a:schemeClr val="dk2"/>
            </a:solidFill>
            <a:prstDash val="solid"/>
            <a:round/>
            <a:headEnd type="none" w="med" len="med"/>
            <a:tailEnd type="stealth" w="med" len="med"/>
          </a:ln>
        </p:spPr>
      </p:cxnSp>
      <p:sp>
        <p:nvSpPr>
          <p:cNvPr id="692" name="Google Shape;692;p40"/>
          <p:cNvSpPr/>
          <p:nvPr/>
        </p:nvSpPr>
        <p:spPr>
          <a:xfrm>
            <a:off x="1214637" y="16709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1324030" y="17185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1265024" y="18654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40"/>
          <p:cNvGrpSpPr/>
          <p:nvPr/>
        </p:nvGrpSpPr>
        <p:grpSpPr>
          <a:xfrm>
            <a:off x="1214633" y="2037681"/>
            <a:ext cx="1007698" cy="131347"/>
            <a:chOff x="1397158" y="2606681"/>
            <a:chExt cx="1007698" cy="131347"/>
          </a:xfrm>
        </p:grpSpPr>
        <p:sp>
          <p:nvSpPr>
            <p:cNvPr id="696" name="Google Shape;696;p40"/>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0"/>
          <p:cNvSpPr/>
          <p:nvPr/>
        </p:nvSpPr>
        <p:spPr>
          <a:xfrm>
            <a:off x="1646325" y="17261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1646325" y="18145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1646325" y="19027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40"/>
          <p:cNvGrpSpPr/>
          <p:nvPr/>
        </p:nvGrpSpPr>
        <p:grpSpPr>
          <a:xfrm>
            <a:off x="1884725" y="2724775"/>
            <a:ext cx="1355700" cy="262500"/>
            <a:chOff x="1884725" y="2724775"/>
            <a:chExt cx="1355700" cy="262500"/>
          </a:xfrm>
        </p:grpSpPr>
        <p:sp>
          <p:nvSpPr>
            <p:cNvPr id="705" name="Google Shape;705;p4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176700" y="2836550"/>
              <a:ext cx="463839"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40"/>
          <p:cNvGrpSpPr/>
          <p:nvPr/>
        </p:nvGrpSpPr>
        <p:grpSpPr>
          <a:xfrm>
            <a:off x="1251920" y="3452543"/>
            <a:ext cx="694832" cy="494692"/>
            <a:chOff x="3336290" y="764021"/>
            <a:chExt cx="810300" cy="576900"/>
          </a:xfrm>
        </p:grpSpPr>
        <p:sp>
          <p:nvSpPr>
            <p:cNvPr id="710" name="Google Shape;710;p40"/>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0"/>
          <p:cNvGrpSpPr/>
          <p:nvPr/>
        </p:nvGrpSpPr>
        <p:grpSpPr>
          <a:xfrm>
            <a:off x="2895002" y="3452544"/>
            <a:ext cx="767672" cy="251306"/>
            <a:chOff x="6394925" y="2541508"/>
            <a:chExt cx="736800" cy="241200"/>
          </a:xfrm>
        </p:grpSpPr>
        <p:sp>
          <p:nvSpPr>
            <p:cNvPr id="714" name="Google Shape;714;p40"/>
            <p:cNvSpPr/>
            <p:nvPr/>
          </p:nvSpPr>
          <p:spPr>
            <a:xfrm rot="-5400000">
              <a:off x="6642725" y="2293708"/>
              <a:ext cx="241200" cy="736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rot="-5400000">
              <a:off x="6465199"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rot="-5400000">
              <a:off x="6686966"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rot="-5400000">
              <a:off x="6908732"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40"/>
          <p:cNvSpPr/>
          <p:nvPr/>
        </p:nvSpPr>
        <p:spPr>
          <a:xfrm>
            <a:off x="3333299" y="1699552"/>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a:off x="3435392" y="1812376"/>
            <a:ext cx="236675" cy="215400"/>
          </a:xfrm>
          <a:custGeom>
            <a:avLst/>
            <a:gdLst/>
            <a:ahLst/>
            <a:cxnLst/>
            <a:rect l="l" t="t" r="r" b="b"/>
            <a:pathLst>
              <a:path w="9467" h="8616" extrusionOk="0">
                <a:moveTo>
                  <a:pt x="4733" y="1"/>
                </a:moveTo>
                <a:cubicBezTo>
                  <a:pt x="4606" y="1"/>
                  <a:pt x="4480" y="48"/>
                  <a:pt x="4383" y="142"/>
                </a:cubicBezTo>
                <a:lnTo>
                  <a:pt x="210" y="4131"/>
                </a:lnTo>
                <a:cubicBezTo>
                  <a:pt x="10" y="4325"/>
                  <a:pt x="0" y="4648"/>
                  <a:pt x="194" y="4847"/>
                </a:cubicBezTo>
                <a:cubicBezTo>
                  <a:pt x="295" y="4952"/>
                  <a:pt x="429" y="5005"/>
                  <a:pt x="564" y="5005"/>
                </a:cubicBezTo>
                <a:cubicBezTo>
                  <a:pt x="690" y="5005"/>
                  <a:pt x="817" y="4959"/>
                  <a:pt x="916" y="4867"/>
                </a:cubicBezTo>
                <a:lnTo>
                  <a:pt x="4730" y="1211"/>
                </a:lnTo>
                <a:lnTo>
                  <a:pt x="8551" y="4867"/>
                </a:lnTo>
                <a:cubicBezTo>
                  <a:pt x="8648" y="4959"/>
                  <a:pt x="8776" y="5005"/>
                  <a:pt x="8903" y="5005"/>
                </a:cubicBezTo>
                <a:cubicBezTo>
                  <a:pt x="9037" y="5005"/>
                  <a:pt x="9170" y="4955"/>
                  <a:pt x="9271" y="4847"/>
                </a:cubicBezTo>
                <a:cubicBezTo>
                  <a:pt x="9467" y="4648"/>
                  <a:pt x="9456" y="4325"/>
                  <a:pt x="9257" y="4131"/>
                </a:cubicBezTo>
                <a:lnTo>
                  <a:pt x="5084" y="142"/>
                </a:lnTo>
                <a:cubicBezTo>
                  <a:pt x="4986" y="48"/>
                  <a:pt x="4860" y="1"/>
                  <a:pt x="4733" y="1"/>
                </a:cubicBezTo>
                <a:close/>
                <a:moveTo>
                  <a:pt x="4730" y="2203"/>
                </a:moveTo>
                <a:lnTo>
                  <a:pt x="1355" y="5434"/>
                </a:lnTo>
                <a:lnTo>
                  <a:pt x="1355" y="8616"/>
                </a:lnTo>
                <a:lnTo>
                  <a:pt x="3928" y="8616"/>
                </a:lnTo>
                <a:lnTo>
                  <a:pt x="3928" y="6529"/>
                </a:lnTo>
                <a:lnTo>
                  <a:pt x="5539" y="6529"/>
                </a:lnTo>
                <a:lnTo>
                  <a:pt x="5539" y="8616"/>
                </a:lnTo>
                <a:lnTo>
                  <a:pt x="8106" y="8616"/>
                </a:lnTo>
                <a:lnTo>
                  <a:pt x="8106" y="5434"/>
                </a:lnTo>
                <a:lnTo>
                  <a:pt x="4730" y="2203"/>
                </a:ln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3118883"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2904474"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500"/>
                                        <p:tgtEl>
                                          <p:spTgt spid="6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0">
                                            <p:txEl>
                                              <p:pRg st="0" end="0"/>
                                            </p:txEl>
                                          </p:spTgt>
                                        </p:tgtEl>
                                        <p:attrNameLst>
                                          <p:attrName>style.visibility</p:attrName>
                                        </p:attrNameLst>
                                      </p:cBhvr>
                                      <p:to>
                                        <p:strVal val="visible"/>
                                      </p:to>
                                    </p:set>
                                    <p:animEffect transition="in" filter="fade">
                                      <p:cBhvr>
                                        <p:cTn id="12" dur="500"/>
                                        <p:tgtEl>
                                          <p:spTgt spid="6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p:bldP spid="69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720000" y="1298049"/>
            <a:ext cx="6131785" cy="2595600"/>
          </a:xfrm>
          <a:prstGeom prst="rect">
            <a:avLst/>
          </a:prstGeom>
        </p:spPr>
        <p:txBody>
          <a:bodyPr spcFirstLastPara="1" wrap="square" lIns="91425" tIns="91425" rIns="91425" bIns="91425" anchor="ctr" anchorCtr="0">
            <a:noAutofit/>
          </a:bodyPr>
          <a:lstStyle/>
          <a:p>
            <a:pPr marL="25400" indent="0">
              <a:buSzPts val="1400"/>
              <a:buNone/>
            </a:pPr>
            <a:endParaRPr lang="en-US" sz="2000" dirty="0" smtClean="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Để</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tạo</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trong</a:t>
            </a:r>
            <a:r>
              <a:rPr lang="en-US" sz="2000" dirty="0" smtClean="0">
                <a:latin typeface="Calibri" panose="020F0502020204030204" pitchFamily="34" charset="0"/>
                <a:cs typeface="Calibri" panose="020F0502020204030204" pitchFamily="34" charset="0"/>
              </a:rPr>
              <a:t> Python, ta </a:t>
            </a:r>
            <a:r>
              <a:rPr lang="en-US" sz="2000" dirty="0" err="1" smtClean="0">
                <a:latin typeface="Calibri" panose="020F0502020204030204" pitchFamily="34" charset="0"/>
                <a:cs typeface="Calibri" panose="020F0502020204030204" pitchFamily="34" charset="0"/>
              </a:rPr>
              <a:t>cần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viết</a:t>
            </a:r>
            <a:r>
              <a:rPr lang="en-US" sz="2000" dirty="0" smtClean="0">
                <a:latin typeface="Calibri" panose="020F0502020204030204" pitchFamily="34" charset="0"/>
                <a:cs typeface="Calibri" panose="020F0502020204030204" pitchFamily="34" charset="0"/>
              </a:rPr>
              <a:t>:</a:t>
            </a:r>
          </a:p>
          <a:p>
            <a:pPr marL="139700" indent="0">
              <a:buSzPct val="100000"/>
              <a:buNone/>
            </a:pPr>
            <a:r>
              <a:rPr lang="en-US" sz="2000" dirty="0" smtClean="0">
                <a:latin typeface="Calibri" panose="020F0502020204030204" pitchFamily="34" charset="0"/>
                <a:cs typeface="Calibri" panose="020F0502020204030204" pitchFamily="34" charset="0"/>
              </a:rPr>
              <a:t>&lt;</a:t>
            </a:r>
            <a:r>
              <a:rPr lang="en-US" sz="2000" dirty="0" err="1" smtClean="0">
                <a:solidFill>
                  <a:srgbClr val="92D050"/>
                </a:solidFill>
                <a:latin typeface="Calibri" panose="020F0502020204030204" pitchFamily="34" charset="0"/>
                <a:cs typeface="Calibri" panose="020F0502020204030204" pitchFamily="34" charset="0"/>
              </a:rPr>
              <a:t>tên</a:t>
            </a:r>
            <a:r>
              <a:rPr lang="en-US" sz="2000" dirty="0" smtClean="0">
                <a:solidFill>
                  <a:srgbClr val="92D050"/>
                </a:solidFill>
                <a:latin typeface="Calibri" panose="020F0502020204030204" pitchFamily="34" charset="0"/>
                <a:cs typeface="Calibri" panose="020F0502020204030204" pitchFamily="34" charset="0"/>
              </a:rPr>
              <a:t> </a:t>
            </a:r>
            <a:r>
              <a:rPr lang="en-US" sz="2000" dirty="0" err="1" smtClean="0">
                <a:solidFill>
                  <a:srgbClr val="92D050"/>
                </a:solidFill>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&gt; = &lt;</a:t>
            </a:r>
            <a:r>
              <a:rPr lang="en-US" sz="2000" dirty="0" err="1" smtClean="0">
                <a:solidFill>
                  <a:srgbClr val="00B0F0"/>
                </a:solidFill>
                <a:latin typeface="Calibri" panose="020F0502020204030204" pitchFamily="34" charset="0"/>
                <a:cs typeface="Calibri" panose="020F0502020204030204" pitchFamily="34" charset="0"/>
              </a:rPr>
              <a:t>giá</a:t>
            </a:r>
            <a:r>
              <a:rPr lang="en-US" sz="2000" dirty="0" smtClean="0">
                <a:solidFill>
                  <a:srgbClr val="00B0F0"/>
                </a:solidFill>
                <a:latin typeface="Calibri" panose="020F0502020204030204" pitchFamily="34" charset="0"/>
                <a:cs typeface="Calibri" panose="020F0502020204030204" pitchFamily="34" charset="0"/>
              </a:rPr>
              <a:t> </a:t>
            </a:r>
            <a:r>
              <a:rPr lang="en-US" sz="2000" dirty="0" err="1" smtClean="0">
                <a:solidFill>
                  <a:srgbClr val="00B0F0"/>
                </a:solidFill>
                <a:latin typeface="Calibri" panose="020F0502020204030204" pitchFamily="34" charset="0"/>
                <a:cs typeface="Calibri" panose="020F0502020204030204" pitchFamily="34" charset="0"/>
              </a:rPr>
              <a:t>trị</a:t>
            </a:r>
            <a:r>
              <a:rPr lang="en-US" sz="2000" dirty="0" smtClean="0">
                <a:latin typeface="Calibri" panose="020F0502020204030204" pitchFamily="34" charset="0"/>
                <a:cs typeface="Calibri" panose="020F0502020204030204" pitchFamily="34" charset="0"/>
              </a:rPr>
              <a:t>&gt;</a:t>
            </a:r>
            <a:endParaRPr lang="en-US" sz="2000" dirty="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Ví</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dụ</a:t>
            </a:r>
            <a:r>
              <a:rPr lang="en-US" sz="2000" dirty="0" smtClean="0">
                <a:latin typeface="Calibri" panose="020F0502020204030204" pitchFamily="34" charset="0"/>
                <a:cs typeface="Calibri" panose="020F0502020204030204" pitchFamily="34" charset="0"/>
              </a:rPr>
              <a:t>:</a:t>
            </a:r>
          </a:p>
          <a:p>
            <a:pPr marL="139700" indent="0">
              <a:buNone/>
            </a:pPr>
            <a:endParaRPr lang="en-US" sz="2000" dirty="0">
              <a:latin typeface="Calibri" panose="020F0502020204030204" pitchFamily="34" charset="0"/>
              <a:cs typeface="Calibri" panose="020F0502020204030204" pitchFamily="34" charset="0"/>
            </a:endParaRPr>
          </a:p>
          <a:p>
            <a:pPr marL="139700" indent="0">
              <a:buNone/>
            </a:pPr>
            <a:endParaRPr lang="en-US" sz="2000" dirty="0" smtClean="0">
              <a:latin typeface="Calibri" panose="020F0502020204030204" pitchFamily="34" charset="0"/>
              <a:cs typeface="Calibri" panose="020F0502020204030204" pitchFamily="34" charset="0"/>
            </a:endParaRPr>
          </a:p>
          <a:p>
            <a:pPr marL="139700" indent="0">
              <a:buNone/>
            </a:pPr>
            <a:endParaRPr lang="en-US" sz="2000" dirty="0">
              <a:latin typeface="Calibri" panose="020F0502020204030204" pitchFamily="34" charset="0"/>
              <a:cs typeface="Calibri" panose="020F0502020204030204" pitchFamily="34" charset="0"/>
            </a:endParaRPr>
          </a:p>
          <a:p>
            <a:pPr marL="25400" indent="0">
              <a:buSzPts val="1400"/>
              <a:buNone/>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lvl="0"/>
            <a:r>
              <a:rPr lang="en-US" dirty="0"/>
              <a:t>2. </a:t>
            </a:r>
            <a:r>
              <a:rPr lang="en-US" dirty="0" err="1"/>
              <a:t>Cách</a:t>
            </a:r>
            <a:r>
              <a:rPr lang="en-US" dirty="0"/>
              <a:t> </a:t>
            </a:r>
            <a:r>
              <a:rPr lang="en-US" dirty="0" err="1"/>
              <a:t>tạo</a:t>
            </a:r>
            <a:r>
              <a:rPr lang="en-US" dirty="0"/>
              <a:t> </a:t>
            </a:r>
            <a:r>
              <a:rPr lang="en-US" dirty="0" err="1"/>
              <a:t>biến</a:t>
            </a:r>
            <a:r>
              <a:rPr lang="en-US" dirty="0"/>
              <a:t> </a:t>
            </a:r>
            <a:r>
              <a:rPr lang="en-US" dirty="0" err="1"/>
              <a:t>trong</a:t>
            </a:r>
            <a:r>
              <a:rPr lang="en-US" dirty="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p:cNvPicPr>
            <a:picLocks noChangeAspect="1"/>
          </p:cNvPicPr>
          <p:nvPr/>
        </p:nvPicPr>
        <p:blipFill>
          <a:blip r:embed="rId4"/>
          <a:stretch>
            <a:fillRect/>
          </a:stretch>
        </p:blipFill>
        <p:spPr>
          <a:xfrm>
            <a:off x="973172" y="3022350"/>
            <a:ext cx="7015236" cy="1296021"/>
          </a:xfrm>
          <a:prstGeom prst="rect">
            <a:avLst/>
          </a:prstGeom>
        </p:spPr>
      </p:pic>
    </p:spTree>
    <p:extLst>
      <p:ext uri="{BB962C8B-B14F-4D97-AF65-F5344CB8AC3E}">
        <p14:creationId xmlns:p14="http://schemas.microsoft.com/office/powerpoint/2010/main" val="3469955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1" end="1"/>
                                            </p:txEl>
                                          </p:spTgt>
                                        </p:tgtEl>
                                        <p:attrNameLst>
                                          <p:attrName>style.visibility</p:attrName>
                                        </p:attrNameLst>
                                      </p:cBhvr>
                                      <p:to>
                                        <p:strVal val="visible"/>
                                      </p:to>
                                    </p:set>
                                    <p:animEffect transition="in" filter="fade">
                                      <p:cBhvr>
                                        <p:cTn id="7" dur="500"/>
                                        <p:tgtEl>
                                          <p:spTgt spid="139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2" end="2"/>
                                            </p:txEl>
                                          </p:spTgt>
                                        </p:tgtEl>
                                        <p:attrNameLst>
                                          <p:attrName>style.visibility</p:attrName>
                                        </p:attrNameLst>
                                      </p:cBhvr>
                                      <p:to>
                                        <p:strVal val="visible"/>
                                      </p:to>
                                    </p:set>
                                    <p:animEffect transition="in" filter="fade">
                                      <p:cBhvr>
                                        <p:cTn id="12" dur="500"/>
                                        <p:tgtEl>
                                          <p:spTgt spid="139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3" end="3"/>
                                            </p:txEl>
                                          </p:spTgt>
                                        </p:tgtEl>
                                        <p:attrNameLst>
                                          <p:attrName>style.visibility</p:attrName>
                                        </p:attrNameLst>
                                      </p:cBhvr>
                                      <p:to>
                                        <p:strVal val="visible"/>
                                      </p:to>
                                    </p:set>
                                    <p:animEffect transition="in" filter="fade">
                                      <p:cBhvr>
                                        <p:cTn id="17" dur="500"/>
                                        <p:tgtEl>
                                          <p:spTgt spid="139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720000" y="1804325"/>
            <a:ext cx="6131785" cy="2595600"/>
          </a:xfrm>
          <a:prstGeom prst="rect">
            <a:avLst/>
          </a:prstGeom>
        </p:spPr>
        <p:txBody>
          <a:bodyPr spcFirstLastPara="1" wrap="square" lIns="91425" tIns="91425" rIns="91425" bIns="91425" anchor="ctr" anchorCtr="0">
            <a:noAutofit/>
          </a:bodyPr>
          <a:lstStyle/>
          <a:p>
            <a:pPr marL="25400" indent="0">
              <a:buSzPts val="1400"/>
              <a:buNone/>
            </a:pPr>
            <a:endParaRPr lang="en-US" sz="2000" dirty="0" smtClean="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Để</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tạo</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trong</a:t>
            </a:r>
            <a:r>
              <a:rPr lang="en-US" sz="2000" dirty="0" smtClean="0">
                <a:latin typeface="Calibri" panose="020F0502020204030204" pitchFamily="34" charset="0"/>
                <a:cs typeface="Calibri" panose="020F0502020204030204" pitchFamily="34" charset="0"/>
              </a:rPr>
              <a:t> Python, ta </a:t>
            </a:r>
            <a:r>
              <a:rPr lang="en-US" sz="2000" dirty="0" err="1" smtClean="0">
                <a:latin typeface="Calibri" panose="020F0502020204030204" pitchFamily="34" charset="0"/>
                <a:cs typeface="Calibri" panose="020F0502020204030204" pitchFamily="34" charset="0"/>
              </a:rPr>
              <a:t>cần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viết</a:t>
            </a:r>
            <a:r>
              <a:rPr lang="en-US" sz="2000" dirty="0" smtClean="0">
                <a:latin typeface="Calibri" panose="020F0502020204030204" pitchFamily="34" charset="0"/>
                <a:cs typeface="Calibri" panose="020F0502020204030204" pitchFamily="34" charset="0"/>
              </a:rPr>
              <a:t>:</a:t>
            </a:r>
          </a:p>
          <a:p>
            <a:pPr marL="139700" indent="0">
              <a:buSzPct val="100000"/>
              <a:buNone/>
            </a:pPr>
            <a:r>
              <a:rPr lang="en-US" sz="2000" dirty="0" smtClean="0">
                <a:latin typeface="Calibri" panose="020F0502020204030204" pitchFamily="34" charset="0"/>
                <a:cs typeface="Calibri" panose="020F0502020204030204" pitchFamily="34" charset="0"/>
              </a:rPr>
              <a:t>&lt;</a:t>
            </a:r>
            <a:r>
              <a:rPr lang="en-US" sz="2000" dirty="0" err="1" smtClean="0">
                <a:solidFill>
                  <a:srgbClr val="92D050"/>
                </a:solidFill>
                <a:latin typeface="Calibri" panose="020F0502020204030204" pitchFamily="34" charset="0"/>
                <a:cs typeface="Calibri" panose="020F0502020204030204" pitchFamily="34" charset="0"/>
              </a:rPr>
              <a:t>tên</a:t>
            </a:r>
            <a:r>
              <a:rPr lang="en-US" sz="2000" dirty="0" smtClean="0">
                <a:solidFill>
                  <a:srgbClr val="92D050"/>
                </a:solidFill>
                <a:latin typeface="Calibri" panose="020F0502020204030204" pitchFamily="34" charset="0"/>
                <a:cs typeface="Calibri" panose="020F0502020204030204" pitchFamily="34" charset="0"/>
              </a:rPr>
              <a:t> </a:t>
            </a:r>
            <a:r>
              <a:rPr lang="en-US" sz="2000" dirty="0" err="1" smtClean="0">
                <a:solidFill>
                  <a:srgbClr val="92D050"/>
                </a:solidFill>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&gt; = &lt;</a:t>
            </a:r>
            <a:r>
              <a:rPr lang="en-US" sz="2000" dirty="0" err="1" smtClean="0">
                <a:solidFill>
                  <a:srgbClr val="00B0F0"/>
                </a:solidFill>
                <a:latin typeface="Calibri" panose="020F0502020204030204" pitchFamily="34" charset="0"/>
                <a:cs typeface="Calibri" panose="020F0502020204030204" pitchFamily="34" charset="0"/>
              </a:rPr>
              <a:t>giá</a:t>
            </a:r>
            <a:r>
              <a:rPr lang="en-US" sz="2000" dirty="0" smtClean="0">
                <a:solidFill>
                  <a:srgbClr val="00B0F0"/>
                </a:solidFill>
                <a:latin typeface="Calibri" panose="020F0502020204030204" pitchFamily="34" charset="0"/>
                <a:cs typeface="Calibri" panose="020F0502020204030204" pitchFamily="34" charset="0"/>
              </a:rPr>
              <a:t> </a:t>
            </a:r>
            <a:r>
              <a:rPr lang="en-US" sz="2000" dirty="0" err="1" smtClean="0">
                <a:solidFill>
                  <a:srgbClr val="00B0F0"/>
                </a:solidFill>
                <a:latin typeface="Calibri" panose="020F0502020204030204" pitchFamily="34" charset="0"/>
                <a:cs typeface="Calibri" panose="020F0502020204030204" pitchFamily="34" charset="0"/>
              </a:rPr>
              <a:t>trị</a:t>
            </a:r>
            <a:r>
              <a:rPr lang="en-US" sz="2000" dirty="0" smtClean="0">
                <a:latin typeface="Calibri" panose="020F0502020204030204" pitchFamily="34" charset="0"/>
                <a:cs typeface="Calibri" panose="020F0502020204030204" pitchFamily="34" charset="0"/>
              </a:rPr>
              <a:t>&gt;</a:t>
            </a:r>
          </a:p>
          <a:p>
            <a:pPr marL="139700" indent="0">
              <a:buSzPct val="100000"/>
              <a:buNone/>
            </a:pPr>
            <a:endParaRPr lang="en-US" sz="2000" dirty="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Cách</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khai</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báo</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Chúng</a:t>
            </a:r>
            <a:r>
              <a:rPr lang="en-US" sz="2000" dirty="0" smtClean="0">
                <a:latin typeface="Calibri" panose="020F0502020204030204" pitchFamily="34" charset="0"/>
                <a:cs typeface="Calibri" panose="020F0502020204030204" pitchFamily="34" charset="0"/>
              </a:rPr>
              <a:t> ta </a:t>
            </a:r>
            <a:r>
              <a:rPr lang="en-US" sz="2000" dirty="0" err="1" smtClean="0">
                <a:latin typeface="Calibri" panose="020F0502020204030204" pitchFamily="34" charset="0"/>
                <a:cs typeface="Calibri" panose="020F0502020204030204" pitchFamily="34" charset="0"/>
              </a:rPr>
              <a:t>dùng</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câu</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lệnh</a:t>
            </a:r>
            <a:r>
              <a:rPr lang="en-US" sz="2000" dirty="0" smtClean="0">
                <a:latin typeface="Calibri" panose="020F0502020204030204" pitchFamily="34" charset="0"/>
                <a:cs typeface="Calibri" panose="020F0502020204030204" pitchFamily="34" charset="0"/>
              </a:rPr>
              <a:t> </a:t>
            </a:r>
            <a:r>
              <a:rPr lang="en-US" sz="2000" dirty="0" smtClean="0">
                <a:solidFill>
                  <a:schemeClr val="tx2">
                    <a:lumMod val="60000"/>
                    <a:lumOff val="40000"/>
                  </a:schemeClr>
                </a:solidFill>
                <a:latin typeface="Calibri" panose="020F0502020204030204" pitchFamily="34" charset="0"/>
                <a:cs typeface="Calibri" panose="020F0502020204030204" pitchFamily="34" charset="0"/>
              </a:rPr>
              <a:t>print</a:t>
            </a:r>
            <a:r>
              <a:rPr lang="en-US" sz="2000" dirty="0" smtClean="0">
                <a:latin typeface="Calibri" panose="020F0502020204030204" pitchFamily="34" charset="0"/>
                <a:cs typeface="Calibri" panose="020F0502020204030204" pitchFamily="34" charset="0"/>
              </a:rPr>
              <a:t>(&lt;</a:t>
            </a:r>
            <a:r>
              <a:rPr lang="en-US" sz="2000" dirty="0" err="1" smtClean="0">
                <a:solidFill>
                  <a:schemeClr val="accent3">
                    <a:lumMod val="60000"/>
                    <a:lumOff val="40000"/>
                  </a:schemeClr>
                </a:solidFill>
                <a:latin typeface="Calibri" panose="020F0502020204030204" pitchFamily="34" charset="0"/>
                <a:cs typeface="Calibri" panose="020F0502020204030204" pitchFamily="34" charset="0"/>
              </a:rPr>
              <a:t>tên</a:t>
            </a:r>
            <a:r>
              <a:rPr lang="en-US" sz="2000" dirty="0" smtClean="0">
                <a:solidFill>
                  <a:schemeClr val="accent3">
                    <a:lumMod val="60000"/>
                    <a:lumOff val="40000"/>
                  </a:schemeClr>
                </a:solidFill>
                <a:latin typeface="Calibri" panose="020F0502020204030204" pitchFamily="34" charset="0"/>
                <a:cs typeface="Calibri" panose="020F0502020204030204" pitchFamily="34" charset="0"/>
              </a:rPr>
              <a:t> </a:t>
            </a:r>
            <a:r>
              <a:rPr lang="en-US" sz="2000" dirty="0" err="1" smtClean="0">
                <a:solidFill>
                  <a:schemeClr val="accent3">
                    <a:lumMod val="60000"/>
                    <a:lumOff val="40000"/>
                  </a:schemeClr>
                </a:solidFill>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&gt;) </a:t>
            </a:r>
            <a:r>
              <a:rPr lang="en-US" sz="2000" dirty="0" err="1" smtClean="0">
                <a:latin typeface="Calibri" panose="020F0502020204030204" pitchFamily="34" charset="0"/>
                <a:cs typeface="Calibri" panose="020F0502020204030204" pitchFamily="34" charset="0"/>
              </a:rPr>
              <a:t>để</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ghi</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giá</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trị</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của</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ra</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màn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hình</a:t>
            </a:r>
            <a:endParaRPr lang="en-US" sz="2000" dirty="0" smtClean="0">
              <a:latin typeface="Calibri" panose="020F0502020204030204" pitchFamily="34" charset="0"/>
              <a:cs typeface="Calibri" panose="020F0502020204030204" pitchFamily="34" charset="0"/>
            </a:endParaRPr>
          </a:p>
          <a:p>
            <a:pPr marL="482600" indent="-342900">
              <a:buSzPct val="100000"/>
            </a:pPr>
            <a:endParaRPr lang="en-US" sz="2000" dirty="0" smtClean="0">
              <a:latin typeface="Calibri" panose="020F0502020204030204" pitchFamily="34" charset="0"/>
              <a:cs typeface="Calibri" panose="020F0502020204030204" pitchFamily="34" charset="0"/>
            </a:endParaRPr>
          </a:p>
          <a:p>
            <a:pPr marL="482600" indent="-342900">
              <a:buSzPct val="100000"/>
            </a:pPr>
            <a:r>
              <a:rPr lang="en-US" sz="2000" dirty="0" smtClean="0">
                <a:solidFill>
                  <a:schemeClr val="tx2">
                    <a:lumMod val="75000"/>
                  </a:schemeClr>
                </a:solidFill>
                <a:latin typeface="Calibri" panose="020F0502020204030204" pitchFamily="34" charset="0"/>
                <a:cs typeface="Calibri" panose="020F0502020204030204" pitchFamily="34" charset="0"/>
              </a:rPr>
              <a:t>Bonus:</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Để</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khai</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báo</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nhiều</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trong</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một</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câu</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lệnh</a:t>
            </a:r>
            <a:r>
              <a:rPr lang="en-US" sz="2000" dirty="0" smtClean="0">
                <a:latin typeface="Calibri" panose="020F0502020204030204" pitchFamily="34" charset="0"/>
                <a:cs typeface="Calibri" panose="020F0502020204030204" pitchFamily="34" charset="0"/>
              </a:rPr>
              <a:t>, ta có </a:t>
            </a:r>
            <a:r>
              <a:rPr lang="en-US" sz="2000" dirty="0" err="1" smtClean="0">
                <a:latin typeface="Calibri" panose="020F0502020204030204" pitchFamily="34" charset="0"/>
                <a:cs typeface="Calibri" panose="020F0502020204030204" pitchFamily="34" charset="0"/>
              </a:rPr>
              <a:t>thể</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để</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dấu</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phẩy</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sau</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trước</a:t>
            </a:r>
            <a:r>
              <a:rPr lang="en-US" sz="2000" dirty="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và</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nhập</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tiếp</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theo</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vào</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câu</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lệnh</a:t>
            </a:r>
            <a:r>
              <a:rPr lang="en-US" sz="2000" dirty="0" smtClean="0">
                <a:latin typeface="Calibri" panose="020F0502020204030204" pitchFamily="34" charset="0"/>
                <a:cs typeface="Calibri" panose="020F0502020204030204" pitchFamily="34" charset="0"/>
              </a:rPr>
              <a:t> đấy</a:t>
            </a:r>
            <a:endParaRPr lang="en-US" sz="2000" dirty="0">
              <a:latin typeface="Calibri" panose="020F0502020204030204" pitchFamily="34" charset="0"/>
              <a:cs typeface="Calibri" panose="020F0502020204030204" pitchFamily="34" charset="0"/>
            </a:endParaRPr>
          </a:p>
          <a:p>
            <a:pPr marL="139700" indent="0">
              <a:buNone/>
            </a:pPr>
            <a:endParaRPr lang="en-US" sz="2000" dirty="0" smtClean="0">
              <a:latin typeface="Calibri" panose="020F0502020204030204" pitchFamily="34" charset="0"/>
              <a:cs typeface="Calibri" panose="020F0502020204030204" pitchFamily="34" charset="0"/>
            </a:endParaRPr>
          </a:p>
          <a:p>
            <a:pPr marL="139700" indent="0">
              <a:buNone/>
            </a:pPr>
            <a:endParaRPr lang="en-US" sz="2000" dirty="0">
              <a:latin typeface="Calibri" panose="020F0502020204030204" pitchFamily="34" charset="0"/>
              <a:cs typeface="Calibri" panose="020F0502020204030204" pitchFamily="34" charset="0"/>
            </a:endParaRPr>
          </a:p>
          <a:p>
            <a:pPr marL="25400" indent="0">
              <a:buSzPts val="1400"/>
              <a:buNone/>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lvl="0"/>
            <a:r>
              <a:rPr lang="en-US" dirty="0"/>
              <a:t>2. </a:t>
            </a:r>
            <a:r>
              <a:rPr lang="en-US" dirty="0" err="1"/>
              <a:t>Cách</a:t>
            </a:r>
            <a:r>
              <a:rPr lang="en-US" dirty="0"/>
              <a:t> </a:t>
            </a:r>
            <a:r>
              <a:rPr lang="en-US" dirty="0" err="1"/>
              <a:t>tạo</a:t>
            </a:r>
            <a:r>
              <a:rPr lang="en-US" dirty="0"/>
              <a:t> </a:t>
            </a:r>
            <a:r>
              <a:rPr lang="en-US" dirty="0" err="1"/>
              <a:t>biến</a:t>
            </a:r>
            <a:r>
              <a:rPr lang="en-US" dirty="0"/>
              <a:t> </a:t>
            </a:r>
            <a:r>
              <a:rPr lang="en-US" dirty="0" err="1"/>
              <a:t>trong</a:t>
            </a:r>
            <a:r>
              <a:rPr lang="en-US" dirty="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467227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4">
                                            <p:txEl>
                                              <p:pRg st="4" end="4"/>
                                            </p:txEl>
                                          </p:spTgt>
                                        </p:tgtEl>
                                        <p:attrNameLst>
                                          <p:attrName>style.visibility</p:attrName>
                                        </p:attrNameLst>
                                      </p:cBhvr>
                                      <p:to>
                                        <p:strVal val="visible"/>
                                      </p:to>
                                    </p:set>
                                    <p:animEffect transition="in" filter="fade">
                                      <p:cBhvr>
                                        <p:cTn id="7" dur="500"/>
                                        <p:tgtEl>
                                          <p:spTgt spid="139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94">
                                            <p:txEl>
                                              <p:pRg st="6" end="6"/>
                                            </p:txEl>
                                          </p:spTgt>
                                        </p:tgtEl>
                                        <p:attrNameLst>
                                          <p:attrName>style.visibility</p:attrName>
                                        </p:attrNameLst>
                                      </p:cBhvr>
                                      <p:to>
                                        <p:strVal val="visible"/>
                                      </p:to>
                                    </p:set>
                                    <p:animEffect transition="in" filter="fade">
                                      <p:cBhvr>
                                        <p:cTn id="12" dur="500"/>
                                        <p:tgtEl>
                                          <p:spTgt spid="139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bắt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ea typeface="Fira Code" panose="020B0604020202020204" charset="0"/>
                <a:cs typeface="Calibri" panose="020F0502020204030204" pitchFamily="34" charset="0"/>
              </a:rPr>
              <a:t>Tên biến không được trùng với các </a:t>
            </a:r>
            <a:r>
              <a:rPr lang="en-US" dirty="0" err="1">
                <a:latin typeface="Calibri" panose="020F0502020204030204" pitchFamily="34" charset="0"/>
                <a:ea typeface="Fira Code" panose="020B0604020202020204" charset="0"/>
                <a:cs typeface="Calibri" panose="020F0502020204030204" pitchFamily="34" charset="0"/>
              </a:rPr>
              <a:t>từ</a:t>
            </a:r>
            <a:r>
              <a:rPr lang="en-US" dirty="0">
                <a:latin typeface="Calibri" panose="020F0502020204030204" pitchFamily="34" charset="0"/>
                <a:ea typeface="Fira Code" panose="020B0604020202020204" charset="0"/>
                <a:cs typeface="Calibri" panose="020F0502020204030204" pitchFamily="34" charset="0"/>
              </a:rPr>
              <a:t> </a:t>
            </a:r>
            <a:r>
              <a:rPr lang="en-US" dirty="0" err="1">
                <a:latin typeface="Calibri" panose="020F0502020204030204" pitchFamily="34" charset="0"/>
                <a:ea typeface="Fira Code" panose="020B0604020202020204" charset="0"/>
                <a:cs typeface="Calibri" panose="020F0502020204030204" pitchFamily="34" charset="0"/>
              </a:rPr>
              <a:t>khóa</a:t>
            </a:r>
            <a:r>
              <a:rPr lang="en-US" dirty="0">
                <a:latin typeface="Calibri" panose="020F0502020204030204" pitchFamily="34" charset="0"/>
                <a:ea typeface="Fira Code" panose="020B0604020202020204" charset="0"/>
                <a:cs typeface="Calibri" panose="020F0502020204030204" pitchFamily="34" charset="0"/>
              </a:rPr>
              <a:t> </a:t>
            </a:r>
            <a:r>
              <a:rPr lang="vi-VN" dirty="0">
                <a:latin typeface="Calibri" panose="020F0502020204030204" pitchFamily="34" charset="0"/>
                <a:ea typeface="Fira Code" panose="020B0604020202020204" charset="0"/>
                <a:cs typeface="Calibri" panose="020F0502020204030204" pitchFamily="34" charset="0"/>
              </a:rPr>
              <a:t>của </a:t>
            </a:r>
            <a:r>
              <a:rPr lang="vi-VN" dirty="0" smtClean="0">
                <a:latin typeface="Calibri" panose="020F0502020204030204" pitchFamily="34" charset="0"/>
                <a:ea typeface="Fira Code" panose="020B0604020202020204" charset="0"/>
                <a:cs typeface="Calibri" panose="020F0502020204030204" pitchFamily="34" charset="0"/>
              </a:rPr>
              <a:t>Python</a:t>
            </a:r>
            <a:endParaRPr lang="en-US" dirty="0" smtClean="0">
              <a:latin typeface="Calibri" panose="020F0502020204030204" pitchFamily="34" charset="0"/>
              <a:ea typeface="Fira Code" panose="020B060402020202020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chỉ</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chứa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chữ</a:t>
            </a:r>
            <a:r>
              <a:rPr lang="en-US" dirty="0">
                <a:latin typeface="Calibri" panose="020F0502020204030204" pitchFamily="34" charset="0"/>
                <a:cs typeface="Calibri" panose="020F0502020204030204" pitchFamily="34" charset="0"/>
              </a:rPr>
              <a:t> cái, </a:t>
            </a:r>
            <a:r>
              <a:rPr lang="en-US" dirty="0" err="1">
                <a:latin typeface="Calibri" panose="020F0502020204030204" pitchFamily="34" charset="0"/>
                <a:cs typeface="Calibri" panose="020F0502020204030204" pitchFamily="34" charset="0"/>
              </a:rPr>
              <a:t>số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‘_’</a:t>
            </a: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cs typeface="Calibri" panose="020F0502020204030204" pitchFamily="34" charset="0"/>
              </a:rPr>
              <a:t>Tên biến trong Python có phân biệt chữ in hoa và in thường. Ví dụ: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là 4 tên biến khác nhau.</a:t>
            </a: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3. </a:t>
            </a:r>
            <a:r>
              <a:rPr lang="en-US" dirty="0" err="1" smtClean="0"/>
              <a:t>Những</a:t>
            </a:r>
            <a:r>
              <a:rPr lang="en-US" dirty="0" smtClean="0"/>
              <a:t> </a:t>
            </a:r>
            <a:r>
              <a:rPr lang="en-US" dirty="0" err="1" smtClean="0"/>
              <a:t>lưu</a:t>
            </a:r>
            <a:r>
              <a:rPr lang="en-US" dirty="0" smtClean="0"/>
              <a:t> ý </a:t>
            </a:r>
            <a:r>
              <a:rPr lang="en-US" dirty="0" err="1" smtClean="0"/>
              <a:t>khi</a:t>
            </a:r>
            <a:r>
              <a:rPr lang="en-US" dirty="0" smtClean="0"/>
              <a:t> </a:t>
            </a:r>
            <a:r>
              <a:rPr lang="en-US" dirty="0" err="1" smtClean="0"/>
              <a:t>đặt</a:t>
            </a:r>
            <a:r>
              <a:rPr lang="en-US" dirty="0" smtClean="0"/>
              <a:t> </a:t>
            </a:r>
            <a:r>
              <a:rPr lang="en-US" dirty="0" err="1" smtClean="0"/>
              <a:t>tên</a:t>
            </a:r>
            <a:r>
              <a:rPr lang="en-US" dirty="0" smtClean="0"/>
              <a:t> </a:t>
            </a:r>
            <a:r>
              <a:rPr lang="en-US" dirty="0" err="1" smtClean="0"/>
              <a:t>biến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4915812" y="1371971"/>
            <a:ext cx="2903387" cy="738664"/>
          </a:xfrm>
          <a:prstGeom prst="rect">
            <a:avLst/>
          </a:prstGeom>
          <a:noFill/>
        </p:spPr>
        <p:txBody>
          <a:bodyPr wrap="square" rtlCol="0">
            <a:spAutoFit/>
          </a:bodyPr>
          <a:lstStyle/>
          <a:p>
            <a:pPr marL="285750" indent="-285750">
              <a:buClr>
                <a:schemeClr val="bg2"/>
              </a:buClr>
              <a:buSzPct val="100000"/>
              <a:buFont typeface="Arial" panose="020B0604020202020204" pitchFamily="34" charset="0"/>
              <a:buChar char="•"/>
            </a:pPr>
            <a:r>
              <a:rPr lang="en-US" dirty="0" err="1">
                <a:solidFill>
                  <a:schemeClr val="bg1"/>
                </a:solidFill>
                <a:latin typeface="Calibri" panose="020F0502020204030204" pitchFamily="34" charset="0"/>
                <a:cs typeface="Calibri" panose="020F0502020204030204" pitchFamily="34" charset="0"/>
              </a:rPr>
              <a:t>Ví</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dụ</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các</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từ</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khóa</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trong</a:t>
            </a:r>
            <a:r>
              <a:rPr lang="en-US" dirty="0">
                <a:solidFill>
                  <a:schemeClr val="bg1"/>
                </a:solidFill>
                <a:latin typeface="Calibri" panose="020F0502020204030204" pitchFamily="34" charset="0"/>
                <a:cs typeface="Calibri" panose="020F0502020204030204" pitchFamily="34" charset="0"/>
              </a:rPr>
              <a:t> Python: </a:t>
            </a:r>
            <a:endParaRPr lang="vi-VN" dirty="0">
              <a:solidFill>
                <a:schemeClr val="bg1"/>
              </a:solidFill>
              <a:latin typeface="Calibri" panose="020F0502020204030204" pitchFamily="34" charset="0"/>
              <a:cs typeface="Calibri" panose="020F0502020204030204" pitchFamily="34" charset="0"/>
            </a:endParaRPr>
          </a:p>
          <a:p>
            <a:pPr>
              <a:buFontTx/>
              <a:buChar char="-"/>
            </a:pPr>
            <a:endParaRPr lang="en-US" dirty="0">
              <a:latin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cs typeface="Calibri" panose="020F0502020204030204" pitchFamily="34" charset="0"/>
            </a:endParaRPr>
          </a:p>
        </p:txBody>
      </p:sp>
      <p:pic>
        <p:nvPicPr>
          <p:cNvPr id="105" name="Picture 10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8573" y="1824065"/>
            <a:ext cx="3541626" cy="13663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0" end="0"/>
                                            </p:txEl>
                                          </p:spTgt>
                                        </p:tgtEl>
                                        <p:attrNameLst>
                                          <p:attrName>style.visibility</p:attrName>
                                        </p:attrNameLst>
                                      </p:cBhvr>
                                      <p:to>
                                        <p:strVal val="visible"/>
                                      </p:to>
                                    </p:set>
                                    <p:animEffect transition="in" filter="fade">
                                      <p:cBhvr>
                                        <p:cTn id="7" dur="500"/>
                                        <p:tgtEl>
                                          <p:spTgt spid="13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2" end="2"/>
                                            </p:txEl>
                                          </p:spTgt>
                                        </p:tgtEl>
                                        <p:attrNameLst>
                                          <p:attrName>style.visibility</p:attrName>
                                        </p:attrNameLst>
                                      </p:cBhvr>
                                      <p:to>
                                        <p:strVal val="visible"/>
                                      </p:to>
                                    </p:set>
                                    <p:animEffect transition="in" filter="fade">
                                      <p:cBhvr>
                                        <p:cTn id="12" dur="500"/>
                                        <p:tgtEl>
                                          <p:spTgt spid="139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4" end="4"/>
                                            </p:txEl>
                                          </p:spTgt>
                                        </p:tgtEl>
                                        <p:attrNameLst>
                                          <p:attrName>style.visibility</p:attrName>
                                        </p:attrNameLst>
                                      </p:cBhvr>
                                      <p:to>
                                        <p:strVal val="visible"/>
                                      </p:to>
                                    </p:set>
                                    <p:animEffect transition="in" filter="fade">
                                      <p:cBhvr>
                                        <p:cTn id="17" dur="500"/>
                                        <p:tgtEl>
                                          <p:spTgt spid="139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94">
                                            <p:txEl>
                                              <p:pRg st="6" end="6"/>
                                            </p:txEl>
                                          </p:spTgt>
                                        </p:tgtEl>
                                        <p:attrNameLst>
                                          <p:attrName>style.visibility</p:attrName>
                                        </p:attrNameLst>
                                      </p:cBhvr>
                                      <p:to>
                                        <p:strVal val="visible"/>
                                      </p:to>
                                    </p:set>
                                    <p:animEffect transition="in" filter="fade">
                                      <p:cBhvr>
                                        <p:cTn id="22" dur="500"/>
                                        <p:tgtEl>
                                          <p:spTgt spid="139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fade">
                                      <p:cBhvr>
                                        <p:cTn id="3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build="p"/>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6424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Kiểu</a:t>
            </a:r>
            <a:r>
              <a:rPr lang="en-US" sz="3200" dirty="0" smtClean="0"/>
              <a:t> </a:t>
            </a:r>
            <a:r>
              <a:rPr lang="en-US" sz="3200" dirty="0" err="1" smtClean="0"/>
              <a:t>dữ</a:t>
            </a:r>
            <a:r>
              <a:rPr lang="en-US" sz="3200" dirty="0" smtClean="0"/>
              <a:t> </a:t>
            </a:r>
            <a:r>
              <a:rPr lang="en-US" sz="3200" dirty="0" err="1" smtClean="0"/>
              <a:t>liệu</a:t>
            </a:r>
            <a:r>
              <a:rPr lang="en-US" sz="3200" dirty="0" smtClean="0"/>
              <a:t> </a:t>
            </a:r>
            <a:r>
              <a:rPr lang="en-US" sz="3200" dirty="0" err="1" smtClean="0"/>
              <a:t>số</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accent1"/>
                </a:solidFill>
              </a:rPr>
              <a:t>02</a:t>
            </a:r>
            <a:endParaRPr dirty="0">
              <a:solidFill>
                <a:schemeClr val="accent1"/>
              </a:solidFill>
            </a:endParaRPr>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339;p65"/>
          <p:cNvGrpSpPr/>
          <p:nvPr/>
        </p:nvGrpSpPr>
        <p:grpSpPr>
          <a:xfrm>
            <a:off x="5096361" y="1104134"/>
            <a:ext cx="3028620" cy="2694948"/>
            <a:chOff x="964875" y="1173312"/>
            <a:chExt cx="3028620" cy="2694948"/>
          </a:xfrm>
        </p:grpSpPr>
        <p:sp>
          <p:nvSpPr>
            <p:cNvPr id="62"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1341;p65"/>
            <p:cNvGrpSpPr/>
            <p:nvPr/>
          </p:nvGrpSpPr>
          <p:grpSpPr>
            <a:xfrm>
              <a:off x="965005" y="3030390"/>
              <a:ext cx="3028490" cy="837871"/>
              <a:chOff x="5830225" y="3141424"/>
              <a:chExt cx="2593773" cy="717601"/>
            </a:xfrm>
          </p:grpSpPr>
          <p:sp>
            <p:nvSpPr>
              <p:cNvPr id="64"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 name="Google Shape;1346;p65"/>
          <p:cNvGrpSpPr/>
          <p:nvPr/>
        </p:nvGrpSpPr>
        <p:grpSpPr>
          <a:xfrm>
            <a:off x="4964792" y="3524204"/>
            <a:ext cx="1355700" cy="678900"/>
            <a:chOff x="1040525" y="3679525"/>
            <a:chExt cx="1355700" cy="678900"/>
          </a:xfrm>
        </p:grpSpPr>
        <p:sp>
          <p:nvSpPr>
            <p:cNvPr id="69"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1351;p65"/>
            <p:cNvGrpSpPr/>
            <p:nvPr/>
          </p:nvGrpSpPr>
          <p:grpSpPr>
            <a:xfrm>
              <a:off x="1214633" y="4136581"/>
              <a:ext cx="1007698" cy="131347"/>
              <a:chOff x="1397158" y="2606681"/>
              <a:chExt cx="1007698" cy="131347"/>
            </a:xfrm>
          </p:grpSpPr>
          <p:sp>
            <p:nvSpPr>
              <p:cNvPr id="77"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363;p65"/>
          <p:cNvGrpSpPr/>
          <p:nvPr/>
        </p:nvGrpSpPr>
        <p:grpSpPr>
          <a:xfrm>
            <a:off x="6487805" y="799935"/>
            <a:ext cx="1710600" cy="263700"/>
            <a:chOff x="2282900" y="800475"/>
            <a:chExt cx="1710600" cy="263700"/>
          </a:xfrm>
        </p:grpSpPr>
        <p:sp>
          <p:nvSpPr>
            <p:cNvPr id="83"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1360;p65"/>
          <p:cNvGrpSpPr/>
          <p:nvPr/>
        </p:nvGrpSpPr>
        <p:grpSpPr>
          <a:xfrm>
            <a:off x="7407771" y="3779978"/>
            <a:ext cx="440861" cy="441047"/>
            <a:chOff x="3552636" y="3919227"/>
            <a:chExt cx="440861" cy="441047"/>
          </a:xfrm>
        </p:grpSpPr>
        <p:sp>
          <p:nvSpPr>
            <p:cNvPr id="87"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5193523" y="1214124"/>
            <a:ext cx="2795795" cy="1638449"/>
          </a:xfrm>
          <a:prstGeom prst="rect">
            <a:avLst/>
          </a:prstGeom>
        </p:spPr>
      </p:pic>
    </p:spTree>
    <p:extLst>
      <p:ext uri="{BB962C8B-B14F-4D97-AF65-F5344CB8AC3E}">
        <p14:creationId xmlns:p14="http://schemas.microsoft.com/office/powerpoint/2010/main" val="1333229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3"/>
                                        </p:tgtEl>
                                        <p:attrNameLst>
                                          <p:attrName>style.visibility</p:attrName>
                                        </p:attrNameLst>
                                      </p:cBhvr>
                                      <p:to>
                                        <p:strVal val="visible"/>
                                      </p:to>
                                    </p:set>
                                    <p:animEffect transition="in" filter="fade">
                                      <p:cBhvr>
                                        <p:cTn id="12"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0"/>
          <p:cNvSpPr txBox="1">
            <a:spLocks noGrp="1"/>
          </p:cNvSpPr>
          <p:nvPr>
            <p:ph type="subTitle" idx="2"/>
          </p:nvPr>
        </p:nvSpPr>
        <p:spPr>
          <a:xfrm>
            <a:off x="5126408" y="2696950"/>
            <a:ext cx="2944500" cy="277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smtClean="0"/>
              <a:t>2. Cách kiểm tra kiểu dữ liệu của biến</a:t>
            </a:r>
            <a:endParaRPr dirty="0"/>
          </a:p>
        </p:txBody>
      </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50"/>
          <p:cNvSpPr txBox="1">
            <a:spLocks noGrp="1"/>
          </p:cNvSpPr>
          <p:nvPr>
            <p:ph type="subTitle" idx="3"/>
          </p:nvPr>
        </p:nvSpPr>
        <p:spPr>
          <a:xfrm>
            <a:off x="1149300" y="2927649"/>
            <a:ext cx="2944500" cy="1630675"/>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là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niệm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quan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thiếu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lập</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trình</a:t>
            </a:r>
            <a:endParaRPr lang="en-US"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có </a:t>
            </a:r>
            <a:r>
              <a:rPr lang="en-US" dirty="0" err="1">
                <a:latin typeface="Calibri" panose="020F0502020204030204" pitchFamily="34" charset="0"/>
                <a:cs typeface="Calibri" panose="020F0502020204030204" pitchFamily="34" charset="0"/>
              </a:rPr>
              <a:t>nhiều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nhau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tùy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mà</a:t>
            </a:r>
            <a:r>
              <a:rPr lang="en-US" dirty="0">
                <a:latin typeface="Calibri" panose="020F0502020204030204" pitchFamily="34" charset="0"/>
                <a:cs typeface="Calibri" panose="020F0502020204030204" pitchFamily="34" charset="0"/>
              </a:rPr>
              <a:t> ta </a:t>
            </a:r>
            <a:r>
              <a:rPr lang="en-US" dirty="0" err="1">
                <a:latin typeface="Calibri" panose="020F0502020204030204" pitchFamily="34" charset="0"/>
                <a:cs typeface="Calibri" panose="020F0502020204030204" pitchFamily="34" charset="0"/>
              </a:rPr>
              <a:t>gán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cho</a:t>
            </a:r>
            <a:r>
              <a:rPr lang="en-US" dirty="0">
                <a:latin typeface="Calibri" panose="020F0502020204030204" pitchFamily="34" charset="0"/>
                <a:cs typeface="Calibri" panose="020F0502020204030204" pitchFamily="34" charset="0"/>
              </a:rPr>
              <a:t> nó</a:t>
            </a:r>
          </a:p>
          <a:p>
            <a:pPr marL="0" lvl="0" indent="0" algn="l" rtl="0">
              <a:spcBef>
                <a:spcPts val="0"/>
              </a:spcBef>
              <a:spcAft>
                <a:spcPts val="0"/>
              </a:spcAft>
              <a:buNone/>
            </a:pPr>
            <a:endParaRPr dirty="0"/>
          </a:p>
        </p:txBody>
      </p:sp>
      <p:sp>
        <p:nvSpPr>
          <p:cNvPr id="954" name="Google Shape;954;p50"/>
          <p:cNvSpPr txBox="1">
            <a:spLocks noGrp="1"/>
          </p:cNvSpPr>
          <p:nvPr>
            <p:ph type="subTitle" idx="1"/>
          </p:nvPr>
        </p:nvSpPr>
        <p:spPr>
          <a:xfrm>
            <a:off x="1149300" y="2465950"/>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 Khái niệm</a:t>
            </a:r>
            <a:endParaRPr dirty="0"/>
          </a:p>
        </p:txBody>
      </p:sp>
      <p:sp>
        <p:nvSpPr>
          <p:cNvPr id="955" name="Google Shape;955;p50"/>
          <p:cNvSpPr txBox="1">
            <a:spLocks noGrp="1"/>
          </p:cNvSpPr>
          <p:nvPr>
            <p:ph type="subTitle" idx="4"/>
          </p:nvPr>
        </p:nvSpPr>
        <p:spPr>
          <a:xfrm>
            <a:off x="5022299" y="3002600"/>
            <a:ext cx="2944500" cy="1278600"/>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ta có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lệnh</a:t>
            </a:r>
            <a:r>
              <a:rPr lang="en-US" dirty="0" smtClean="0">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type</a:t>
            </a:r>
            <a:r>
              <a:rPr lang="en-US" dirty="0">
                <a:solidFill>
                  <a:schemeClr val="accent6">
                    <a:lumMod val="60000"/>
                    <a:lumOff val="40000"/>
                  </a:schemeClr>
                </a:solidFill>
                <a:latin typeface="Calibri" panose="020F0502020204030204" pitchFamily="34" charset="0"/>
                <a:cs typeface="Calibri" panose="020F0502020204030204" pitchFamily="34" charset="0"/>
              </a:rPr>
              <a:t>(</a:t>
            </a:r>
            <a:r>
              <a:rPr lang="en-US" dirty="0" err="1">
                <a:solidFill>
                  <a:schemeClr val="accent3">
                    <a:lumMod val="40000"/>
                    <a:lumOff val="60000"/>
                  </a:schemeClr>
                </a:solidFill>
                <a:latin typeface="Calibri" panose="020F0502020204030204" pitchFamily="34" charset="0"/>
                <a:cs typeface="Calibri" panose="020F0502020204030204" pitchFamily="34" charset="0"/>
              </a:rPr>
              <a:t>tên</a:t>
            </a:r>
            <a:r>
              <a:rPr lang="en-US" dirty="0">
                <a:solidFill>
                  <a:schemeClr val="accent1">
                    <a:lumMod val="40000"/>
                    <a:lumOff val="60000"/>
                  </a:schemeClr>
                </a:solidFill>
                <a:latin typeface="Calibri" panose="020F0502020204030204" pitchFamily="34" charset="0"/>
                <a:cs typeface="Calibri" panose="020F0502020204030204" pitchFamily="34" charset="0"/>
              </a:rPr>
              <a:t> </a:t>
            </a:r>
            <a:r>
              <a:rPr lang="en-US" dirty="0" err="1">
                <a:solidFill>
                  <a:schemeClr val="accent3">
                    <a:lumMod val="40000"/>
                    <a:lumOff val="60000"/>
                  </a:schemeClr>
                </a:solidFill>
                <a:latin typeface="Calibri" panose="020F0502020204030204" pitchFamily="34" charset="0"/>
                <a:cs typeface="Calibri" panose="020F0502020204030204" pitchFamily="34" charset="0"/>
              </a:rPr>
              <a:t>biến</a:t>
            </a:r>
            <a:r>
              <a:rPr lang="en-US" dirty="0">
                <a:solidFill>
                  <a:schemeClr val="accent6">
                    <a:lumMod val="60000"/>
                    <a:lumOff val="40000"/>
                  </a:schemeClr>
                </a:solidFill>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1. </a:t>
            </a:r>
            <a:r>
              <a:rPr lang="en-US" dirty="0" err="1" smtClean="0"/>
              <a:t>Giới</a:t>
            </a:r>
            <a:r>
              <a:rPr lang="en-US" dirty="0" smtClean="0"/>
              <a:t> </a:t>
            </a:r>
            <a:r>
              <a:rPr lang="en-US" dirty="0" err="1" smtClean="0"/>
              <a:t>thiệu</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4">
                                            <p:txEl>
                                              <p:pRg st="0" end="0"/>
                                            </p:txEl>
                                          </p:spTgt>
                                        </p:tgtEl>
                                        <p:attrNameLst>
                                          <p:attrName>style.visibility</p:attrName>
                                        </p:attrNameLst>
                                      </p:cBhvr>
                                      <p:to>
                                        <p:strVal val="visible"/>
                                      </p:to>
                                    </p:set>
                                    <p:animEffect transition="in" filter="fade">
                                      <p:cBhvr>
                                        <p:cTn id="7" dur="500"/>
                                        <p:tgtEl>
                                          <p:spTgt spid="95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3">
                                            <p:txEl>
                                              <p:pRg st="0" end="0"/>
                                            </p:txEl>
                                          </p:spTgt>
                                        </p:tgtEl>
                                        <p:attrNameLst>
                                          <p:attrName>style.visibility</p:attrName>
                                        </p:attrNameLst>
                                      </p:cBhvr>
                                      <p:to>
                                        <p:strVal val="visible"/>
                                      </p:to>
                                    </p:set>
                                    <p:animEffect transition="in" filter="fade">
                                      <p:cBhvr>
                                        <p:cTn id="11" dur="500"/>
                                        <p:tgtEl>
                                          <p:spTgt spid="95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53">
                                            <p:txEl>
                                              <p:pRg st="2" end="2"/>
                                            </p:txEl>
                                          </p:spTgt>
                                        </p:tgtEl>
                                        <p:attrNameLst>
                                          <p:attrName>style.visibility</p:attrName>
                                        </p:attrNameLst>
                                      </p:cBhvr>
                                      <p:to>
                                        <p:strVal val="visible"/>
                                      </p:to>
                                    </p:set>
                                    <p:animEffect transition="in" filter="fade">
                                      <p:cBhvr>
                                        <p:cTn id="15" dur="500"/>
                                        <p:tgtEl>
                                          <p:spTgt spid="95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37">
                                            <p:txEl>
                                              <p:pRg st="0" end="0"/>
                                            </p:txEl>
                                          </p:spTgt>
                                        </p:tgtEl>
                                        <p:attrNameLst>
                                          <p:attrName>style.visibility</p:attrName>
                                        </p:attrNameLst>
                                      </p:cBhvr>
                                      <p:to>
                                        <p:strVal val="visible"/>
                                      </p:to>
                                    </p:set>
                                    <p:animEffect transition="in" filter="fade">
                                      <p:cBhvr>
                                        <p:cTn id="20" dur="500"/>
                                        <p:tgtEl>
                                          <p:spTgt spid="937">
                                            <p:txEl>
                                              <p:pRg st="0" end="0"/>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55">
                                            <p:txEl>
                                              <p:pRg st="0" end="0"/>
                                            </p:txEl>
                                          </p:spTgt>
                                        </p:tgtEl>
                                        <p:attrNameLst>
                                          <p:attrName>style.visibility</p:attrName>
                                        </p:attrNameLst>
                                      </p:cBhvr>
                                      <p:to>
                                        <p:strVal val="visible"/>
                                      </p:to>
                                    </p:set>
                                    <p:animEffect transition="in" filter="fade">
                                      <p:cBhvr>
                                        <p:cTn id="24" dur="500"/>
                                        <p:tgtEl>
                                          <p:spTgt spid="9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build="p"/>
      <p:bldP spid="953" grpId="0" build="p"/>
      <p:bldP spid="954" grpId="0" build="p"/>
      <p:bldP spid="955" grpId="0" build="p"/>
    </p:bldLst>
  </p:timing>
</p:sld>
</file>

<file path=ppt/theme/theme1.xml><?xml version="1.0" encoding="utf-8"?>
<a:theme xmlns:a="http://schemas.openxmlformats.org/drawingml/2006/main"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579</TotalTime>
  <Words>786</Words>
  <Application>Microsoft Office PowerPoint</Application>
  <PresentationFormat>On-screen Show (16:9)</PresentationFormat>
  <Paragraphs>120</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Open Sans</vt:lpstr>
      <vt:lpstr>Oswald</vt:lpstr>
      <vt:lpstr>Calibri</vt:lpstr>
      <vt:lpstr>Fira Code</vt:lpstr>
      <vt:lpstr>Fira Code Light</vt:lpstr>
      <vt:lpstr>Bebas Neue</vt:lpstr>
      <vt:lpstr>How to Code Workshop by Slidesgo</vt:lpstr>
      <vt:lpstr>Bài 3: Biến, Phép gán và Biểu thức số học</vt:lpstr>
      <vt:lpstr>Biến, cách tạo biến, phép gán trong Python </vt:lpstr>
      <vt:lpstr>Biến, cách tạo biến và phép gán trong Python</vt:lpstr>
      <vt:lpstr>Khái niệm</vt:lpstr>
      <vt:lpstr>2. Cách tạo biến trong Python</vt:lpstr>
      <vt:lpstr>2. Cách tạo biến trong Python</vt:lpstr>
      <vt:lpstr>3. Những lưu ý khi đặt tên biến</vt:lpstr>
      <vt:lpstr>Kiểu dữ liệu số</vt:lpstr>
      <vt:lpstr>1. Giới thiệu</vt:lpstr>
      <vt:lpstr>Ví dụ cách kiểm tra kiểu dữ liệu</vt:lpstr>
      <vt:lpstr>2. Dữ liệu kiểu số trong Python</vt:lpstr>
      <vt:lpstr>Bonus. So sánh giữa Int và Float</vt:lpstr>
      <vt:lpstr>03</vt:lpstr>
      <vt:lpstr>1. Phép toán số học cơ bản trong Python</vt:lpstr>
      <vt:lpstr>04. Ví dụ và Thực hành  </vt:lpstr>
      <vt:lpstr>THANKS FOR PARTICIPATING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3: Biến, Phép gán và Biểu thức số học</dc:title>
  <dc:creator>ry Star</dc:creator>
  <cp:lastModifiedBy>Admin</cp:lastModifiedBy>
  <cp:revision>38</cp:revision>
  <dcterms:modified xsi:type="dcterms:W3CDTF">2022-09-20T12:41:22Z</dcterms:modified>
</cp:coreProperties>
</file>